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58" r:id="rId4"/>
    <p:sldId id="268" r:id="rId5"/>
    <p:sldId id="269" r:id="rId6"/>
    <p:sldId id="270" r:id="rId7"/>
    <p:sldId id="283" r:id="rId8"/>
    <p:sldId id="284" r:id="rId9"/>
    <p:sldId id="265" r:id="rId10"/>
    <p:sldId id="271" r:id="rId11"/>
    <p:sldId id="272" r:id="rId12"/>
    <p:sldId id="273" r:id="rId13"/>
    <p:sldId id="274" r:id="rId14"/>
    <p:sldId id="266" r:id="rId15"/>
    <p:sldId id="275" r:id="rId16"/>
    <p:sldId id="276" r:id="rId17"/>
    <p:sldId id="277" r:id="rId18"/>
    <p:sldId id="267" r:id="rId19"/>
    <p:sldId id="278" r:id="rId20"/>
    <p:sldId id="279" r:id="rId21"/>
    <p:sldId id="280" r:id="rId22"/>
    <p:sldId id="281" r:id="rId23"/>
    <p:sldId id="282" r:id="rId24"/>
    <p:sldId id="263" r:id="rId25"/>
    <p:sldId id="264"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CD32"/>
    <a:srgbClr val="FA9811"/>
    <a:srgbClr val="A25E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3" d="100"/>
          <a:sy n="53" d="100"/>
        </p:scale>
        <p:origin x="1188" y="11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43D3F5-179F-4331-8DD0-8E360A6E5955}" type="datetimeFigureOut">
              <a:rPr lang="zh-CN" altLang="en-US" smtClean="0"/>
              <a:t>2019/7/12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F3CA88-19BD-4F2B-A797-7F61647F06DA}" type="slidenum">
              <a:rPr lang="zh-CN" altLang="en-US" smtClean="0"/>
              <a:t>‹#›</a:t>
            </a:fld>
            <a:endParaRPr lang="zh-CN" altLang="en-US"/>
          </a:p>
        </p:txBody>
      </p:sp>
    </p:spTree>
    <p:extLst>
      <p:ext uri="{BB962C8B-B14F-4D97-AF65-F5344CB8AC3E}">
        <p14:creationId xmlns:p14="http://schemas.microsoft.com/office/powerpoint/2010/main" val="265810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1</a:t>
            </a:fld>
            <a:endParaRPr lang="zh-CN" altLang="en-US"/>
          </a:p>
        </p:txBody>
      </p:sp>
    </p:spTree>
    <p:extLst>
      <p:ext uri="{BB962C8B-B14F-4D97-AF65-F5344CB8AC3E}">
        <p14:creationId xmlns:p14="http://schemas.microsoft.com/office/powerpoint/2010/main" val="12701662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10</a:t>
            </a:fld>
            <a:endParaRPr lang="zh-CN" altLang="en-US"/>
          </a:p>
        </p:txBody>
      </p:sp>
    </p:spTree>
    <p:extLst>
      <p:ext uri="{BB962C8B-B14F-4D97-AF65-F5344CB8AC3E}">
        <p14:creationId xmlns:p14="http://schemas.microsoft.com/office/powerpoint/2010/main" val="28003749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11</a:t>
            </a:fld>
            <a:endParaRPr lang="zh-CN" altLang="en-US"/>
          </a:p>
        </p:txBody>
      </p:sp>
    </p:spTree>
    <p:extLst>
      <p:ext uri="{BB962C8B-B14F-4D97-AF65-F5344CB8AC3E}">
        <p14:creationId xmlns:p14="http://schemas.microsoft.com/office/powerpoint/2010/main" val="4581280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12</a:t>
            </a:fld>
            <a:endParaRPr lang="zh-CN" altLang="en-US"/>
          </a:p>
        </p:txBody>
      </p:sp>
    </p:spTree>
    <p:extLst>
      <p:ext uri="{BB962C8B-B14F-4D97-AF65-F5344CB8AC3E}">
        <p14:creationId xmlns:p14="http://schemas.microsoft.com/office/powerpoint/2010/main" val="10961338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13</a:t>
            </a:fld>
            <a:endParaRPr lang="zh-CN" altLang="en-US"/>
          </a:p>
        </p:txBody>
      </p:sp>
    </p:spTree>
    <p:extLst>
      <p:ext uri="{BB962C8B-B14F-4D97-AF65-F5344CB8AC3E}">
        <p14:creationId xmlns:p14="http://schemas.microsoft.com/office/powerpoint/2010/main" val="974533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14</a:t>
            </a:fld>
            <a:endParaRPr lang="zh-CN" altLang="en-US"/>
          </a:p>
        </p:txBody>
      </p:sp>
    </p:spTree>
    <p:extLst>
      <p:ext uri="{BB962C8B-B14F-4D97-AF65-F5344CB8AC3E}">
        <p14:creationId xmlns:p14="http://schemas.microsoft.com/office/powerpoint/2010/main" val="1594695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15</a:t>
            </a:fld>
            <a:endParaRPr lang="zh-CN" altLang="en-US"/>
          </a:p>
        </p:txBody>
      </p:sp>
    </p:spTree>
    <p:extLst>
      <p:ext uri="{BB962C8B-B14F-4D97-AF65-F5344CB8AC3E}">
        <p14:creationId xmlns:p14="http://schemas.microsoft.com/office/powerpoint/2010/main" val="21074658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16</a:t>
            </a:fld>
            <a:endParaRPr lang="zh-CN" altLang="en-US"/>
          </a:p>
        </p:txBody>
      </p:sp>
    </p:spTree>
    <p:extLst>
      <p:ext uri="{BB962C8B-B14F-4D97-AF65-F5344CB8AC3E}">
        <p14:creationId xmlns:p14="http://schemas.microsoft.com/office/powerpoint/2010/main" val="83105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17</a:t>
            </a:fld>
            <a:endParaRPr lang="zh-CN" altLang="en-US"/>
          </a:p>
        </p:txBody>
      </p:sp>
    </p:spTree>
    <p:extLst>
      <p:ext uri="{BB962C8B-B14F-4D97-AF65-F5344CB8AC3E}">
        <p14:creationId xmlns:p14="http://schemas.microsoft.com/office/powerpoint/2010/main" val="36343207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18</a:t>
            </a:fld>
            <a:endParaRPr lang="zh-CN" altLang="en-US"/>
          </a:p>
        </p:txBody>
      </p:sp>
    </p:spTree>
    <p:extLst>
      <p:ext uri="{BB962C8B-B14F-4D97-AF65-F5344CB8AC3E}">
        <p14:creationId xmlns:p14="http://schemas.microsoft.com/office/powerpoint/2010/main" val="20309857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19</a:t>
            </a:fld>
            <a:endParaRPr lang="zh-CN" altLang="en-US"/>
          </a:p>
        </p:txBody>
      </p:sp>
    </p:spTree>
    <p:extLst>
      <p:ext uri="{BB962C8B-B14F-4D97-AF65-F5344CB8AC3E}">
        <p14:creationId xmlns:p14="http://schemas.microsoft.com/office/powerpoint/2010/main" val="2007167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2</a:t>
            </a:fld>
            <a:endParaRPr lang="zh-CN" altLang="en-US"/>
          </a:p>
        </p:txBody>
      </p:sp>
    </p:spTree>
    <p:extLst>
      <p:ext uri="{BB962C8B-B14F-4D97-AF65-F5344CB8AC3E}">
        <p14:creationId xmlns:p14="http://schemas.microsoft.com/office/powerpoint/2010/main" val="37946226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20</a:t>
            </a:fld>
            <a:endParaRPr lang="zh-CN" altLang="en-US"/>
          </a:p>
        </p:txBody>
      </p:sp>
    </p:spTree>
    <p:extLst>
      <p:ext uri="{BB962C8B-B14F-4D97-AF65-F5344CB8AC3E}">
        <p14:creationId xmlns:p14="http://schemas.microsoft.com/office/powerpoint/2010/main" val="15076689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21</a:t>
            </a:fld>
            <a:endParaRPr lang="zh-CN" altLang="en-US"/>
          </a:p>
        </p:txBody>
      </p:sp>
    </p:spTree>
    <p:extLst>
      <p:ext uri="{BB962C8B-B14F-4D97-AF65-F5344CB8AC3E}">
        <p14:creationId xmlns:p14="http://schemas.microsoft.com/office/powerpoint/2010/main" val="10298549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22</a:t>
            </a:fld>
            <a:endParaRPr lang="zh-CN" altLang="en-US"/>
          </a:p>
        </p:txBody>
      </p:sp>
    </p:spTree>
    <p:extLst>
      <p:ext uri="{BB962C8B-B14F-4D97-AF65-F5344CB8AC3E}">
        <p14:creationId xmlns:p14="http://schemas.microsoft.com/office/powerpoint/2010/main" val="2108885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23</a:t>
            </a:fld>
            <a:endParaRPr lang="zh-CN" altLang="en-US"/>
          </a:p>
        </p:txBody>
      </p:sp>
    </p:spTree>
    <p:extLst>
      <p:ext uri="{BB962C8B-B14F-4D97-AF65-F5344CB8AC3E}">
        <p14:creationId xmlns:p14="http://schemas.microsoft.com/office/powerpoint/2010/main" val="32600143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24</a:t>
            </a:fld>
            <a:endParaRPr lang="zh-CN" altLang="en-US"/>
          </a:p>
        </p:txBody>
      </p:sp>
    </p:spTree>
    <p:extLst>
      <p:ext uri="{BB962C8B-B14F-4D97-AF65-F5344CB8AC3E}">
        <p14:creationId xmlns:p14="http://schemas.microsoft.com/office/powerpoint/2010/main" val="28344645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25</a:t>
            </a:fld>
            <a:endParaRPr lang="zh-CN" altLang="en-US"/>
          </a:p>
        </p:txBody>
      </p:sp>
    </p:spTree>
    <p:extLst>
      <p:ext uri="{BB962C8B-B14F-4D97-AF65-F5344CB8AC3E}">
        <p14:creationId xmlns:p14="http://schemas.microsoft.com/office/powerpoint/2010/main" val="3117839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3</a:t>
            </a:fld>
            <a:endParaRPr lang="zh-CN" altLang="en-US"/>
          </a:p>
        </p:txBody>
      </p:sp>
    </p:spTree>
    <p:extLst>
      <p:ext uri="{BB962C8B-B14F-4D97-AF65-F5344CB8AC3E}">
        <p14:creationId xmlns:p14="http://schemas.microsoft.com/office/powerpoint/2010/main" val="23402320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4</a:t>
            </a:fld>
            <a:endParaRPr lang="zh-CN" altLang="en-US"/>
          </a:p>
        </p:txBody>
      </p:sp>
    </p:spTree>
    <p:extLst>
      <p:ext uri="{BB962C8B-B14F-4D97-AF65-F5344CB8AC3E}">
        <p14:creationId xmlns:p14="http://schemas.microsoft.com/office/powerpoint/2010/main" val="11734702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5</a:t>
            </a:fld>
            <a:endParaRPr lang="zh-CN" altLang="en-US"/>
          </a:p>
        </p:txBody>
      </p:sp>
    </p:spTree>
    <p:extLst>
      <p:ext uri="{BB962C8B-B14F-4D97-AF65-F5344CB8AC3E}">
        <p14:creationId xmlns:p14="http://schemas.microsoft.com/office/powerpoint/2010/main" val="28371877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6</a:t>
            </a:fld>
            <a:endParaRPr lang="zh-CN" altLang="en-US"/>
          </a:p>
        </p:txBody>
      </p:sp>
    </p:spTree>
    <p:extLst>
      <p:ext uri="{BB962C8B-B14F-4D97-AF65-F5344CB8AC3E}">
        <p14:creationId xmlns:p14="http://schemas.microsoft.com/office/powerpoint/2010/main" val="16680134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7</a:t>
            </a:fld>
            <a:endParaRPr lang="zh-CN" altLang="en-US"/>
          </a:p>
        </p:txBody>
      </p:sp>
    </p:spTree>
    <p:extLst>
      <p:ext uri="{BB962C8B-B14F-4D97-AF65-F5344CB8AC3E}">
        <p14:creationId xmlns:p14="http://schemas.microsoft.com/office/powerpoint/2010/main" val="3691574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8</a:t>
            </a:fld>
            <a:endParaRPr lang="zh-CN" altLang="en-US"/>
          </a:p>
        </p:txBody>
      </p:sp>
    </p:spTree>
    <p:extLst>
      <p:ext uri="{BB962C8B-B14F-4D97-AF65-F5344CB8AC3E}">
        <p14:creationId xmlns:p14="http://schemas.microsoft.com/office/powerpoint/2010/main" val="9576806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8F3CA88-19BD-4F2B-A797-7F61647F06DA}" type="slidenum">
              <a:rPr lang="zh-CN" altLang="en-US" smtClean="0"/>
              <a:t>9</a:t>
            </a:fld>
            <a:endParaRPr lang="zh-CN" altLang="en-US"/>
          </a:p>
        </p:txBody>
      </p:sp>
    </p:spTree>
    <p:extLst>
      <p:ext uri="{BB962C8B-B14F-4D97-AF65-F5344CB8AC3E}">
        <p14:creationId xmlns:p14="http://schemas.microsoft.com/office/powerpoint/2010/main" val="18350342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矩形: 圆角 6">
            <a:extLst>
              <a:ext uri="{FF2B5EF4-FFF2-40B4-BE49-F238E27FC236}">
                <a16:creationId xmlns:a16="http://schemas.microsoft.com/office/drawing/2014/main" id="{4B73CA2C-1446-4B97-B444-E181F5364F6A}"/>
              </a:ext>
            </a:extLst>
          </p:cNvPr>
          <p:cNvSpPr/>
          <p:nvPr userDrawn="1"/>
        </p:nvSpPr>
        <p:spPr>
          <a:xfrm>
            <a:off x="747405" y="559837"/>
            <a:ext cx="10697190" cy="5756987"/>
          </a:xfrm>
          <a:prstGeom prst="roundRect">
            <a:avLst>
              <a:gd name="adj" fmla="val 580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7D932D90-920E-465D-A259-F17477BD5FD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922" t="13474" r="3063" b="4078"/>
          <a:stretch/>
        </p:blipFill>
        <p:spPr>
          <a:xfrm>
            <a:off x="747405" y="1002535"/>
            <a:ext cx="10697190" cy="5326624"/>
          </a:xfrm>
          <a:prstGeom prst="rect">
            <a:avLst/>
          </a:prstGeom>
        </p:spPr>
      </p:pic>
      <p:pic>
        <p:nvPicPr>
          <p:cNvPr id="9" name="图片 8">
            <a:extLst>
              <a:ext uri="{FF2B5EF4-FFF2-40B4-BE49-F238E27FC236}">
                <a16:creationId xmlns:a16="http://schemas.microsoft.com/office/drawing/2014/main" id="{4FFA5C22-284D-4C0E-AA7F-1411E9C7F67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6905" y="4549733"/>
            <a:ext cx="2500344" cy="1779426"/>
          </a:xfrm>
          <a:prstGeom prst="rect">
            <a:avLst/>
          </a:prstGeom>
        </p:spPr>
      </p:pic>
      <p:pic>
        <p:nvPicPr>
          <p:cNvPr id="17" name="图片 16">
            <a:extLst>
              <a:ext uri="{FF2B5EF4-FFF2-40B4-BE49-F238E27FC236}">
                <a16:creationId xmlns:a16="http://schemas.microsoft.com/office/drawing/2014/main" id="{A9BAE292-958F-472B-AEBC-27AFA659BB72}"/>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flipH="1">
            <a:off x="6835533" y="3173516"/>
            <a:ext cx="2426350" cy="3407728"/>
          </a:xfrm>
          <a:prstGeom prst="rect">
            <a:avLst/>
          </a:prstGeom>
        </p:spPr>
      </p:pic>
      <p:pic>
        <p:nvPicPr>
          <p:cNvPr id="19" name="图片 18">
            <a:extLst>
              <a:ext uri="{FF2B5EF4-FFF2-40B4-BE49-F238E27FC236}">
                <a16:creationId xmlns:a16="http://schemas.microsoft.com/office/drawing/2014/main" id="{0743D1B6-C4A1-4CB8-986C-15EB9F2E13D1}"/>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38298" t="16744" r="17392"/>
          <a:stretch/>
        </p:blipFill>
        <p:spPr>
          <a:xfrm flipH="1">
            <a:off x="7508067" y="1741118"/>
            <a:ext cx="4579550" cy="4840126"/>
          </a:xfrm>
          <a:prstGeom prst="rect">
            <a:avLst/>
          </a:prstGeom>
        </p:spPr>
      </p:pic>
      <p:pic>
        <p:nvPicPr>
          <p:cNvPr id="15" name="图片 14">
            <a:extLst>
              <a:ext uri="{FF2B5EF4-FFF2-40B4-BE49-F238E27FC236}">
                <a16:creationId xmlns:a16="http://schemas.microsoft.com/office/drawing/2014/main" id="{A76030AE-9104-4D78-96E6-9D7F792EEBA3}"/>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45603" t="46103" r="2005" b="4202"/>
          <a:stretch/>
        </p:blipFill>
        <p:spPr>
          <a:xfrm>
            <a:off x="5804451" y="3450272"/>
            <a:ext cx="6387549" cy="3407728"/>
          </a:xfrm>
          <a:prstGeom prst="rect">
            <a:avLst/>
          </a:prstGeom>
        </p:spPr>
      </p:pic>
    </p:spTree>
    <p:extLst>
      <p:ext uri="{BB962C8B-B14F-4D97-AF65-F5344CB8AC3E}">
        <p14:creationId xmlns:p14="http://schemas.microsoft.com/office/powerpoint/2010/main" val="502407261"/>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矩形: 圆角 6">
            <a:extLst>
              <a:ext uri="{FF2B5EF4-FFF2-40B4-BE49-F238E27FC236}">
                <a16:creationId xmlns:a16="http://schemas.microsoft.com/office/drawing/2014/main" id="{C63D1666-D6E3-4FE3-881A-89A3D0C781F5}"/>
              </a:ext>
            </a:extLst>
          </p:cNvPr>
          <p:cNvSpPr/>
          <p:nvPr userDrawn="1"/>
        </p:nvSpPr>
        <p:spPr>
          <a:xfrm>
            <a:off x="-538619" y="1550473"/>
            <a:ext cx="7891397" cy="3759347"/>
          </a:xfrm>
          <a:prstGeom prst="roundRect">
            <a:avLst>
              <a:gd name="adj" fmla="val 5808"/>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269FBD6D-1AD0-4EE7-BEB3-65F31AC7814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20937806">
            <a:off x="89475" y="3242815"/>
            <a:ext cx="2632417" cy="3697141"/>
          </a:xfrm>
          <a:prstGeom prst="rect">
            <a:avLst/>
          </a:prstGeom>
        </p:spPr>
      </p:pic>
      <p:pic>
        <p:nvPicPr>
          <p:cNvPr id="10" name="图片 9">
            <a:extLst>
              <a:ext uri="{FF2B5EF4-FFF2-40B4-BE49-F238E27FC236}">
                <a16:creationId xmlns:a16="http://schemas.microsoft.com/office/drawing/2014/main" id="{B28CAFC1-70DD-41C9-AA6A-D733B2A9A7D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45603" t="46103" r="2005" b="4202"/>
          <a:stretch/>
        </p:blipFill>
        <p:spPr>
          <a:xfrm flipH="1">
            <a:off x="-1" y="3832964"/>
            <a:ext cx="5670219" cy="3025036"/>
          </a:xfrm>
          <a:prstGeom prst="rect">
            <a:avLst/>
          </a:prstGeom>
        </p:spPr>
      </p:pic>
    </p:spTree>
    <p:extLst>
      <p:ext uri="{BB962C8B-B14F-4D97-AF65-F5344CB8AC3E}">
        <p14:creationId xmlns:p14="http://schemas.microsoft.com/office/powerpoint/2010/main" val="2961508914"/>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68B35E31-EBE1-4060-823A-1FB6217EB74E}"/>
              </a:ext>
            </a:extLst>
          </p:cNvPr>
          <p:cNvGrpSpPr/>
          <p:nvPr userDrawn="1"/>
        </p:nvGrpSpPr>
        <p:grpSpPr>
          <a:xfrm>
            <a:off x="1669179" y="1922418"/>
            <a:ext cx="6924633" cy="3025036"/>
            <a:chOff x="2646209" y="1922418"/>
            <a:chExt cx="6924633" cy="3025036"/>
          </a:xfrm>
        </p:grpSpPr>
        <p:sp>
          <p:nvSpPr>
            <p:cNvPr id="7" name="矩形: 圆角 6">
              <a:extLst>
                <a:ext uri="{FF2B5EF4-FFF2-40B4-BE49-F238E27FC236}">
                  <a16:creationId xmlns:a16="http://schemas.microsoft.com/office/drawing/2014/main" id="{C3CCDF2E-6DDB-4622-9F6D-BF09131CABF0}"/>
                </a:ext>
              </a:extLst>
            </p:cNvPr>
            <p:cNvSpPr/>
            <p:nvPr userDrawn="1"/>
          </p:nvSpPr>
          <p:spPr>
            <a:xfrm>
              <a:off x="2823687" y="2099979"/>
              <a:ext cx="6544626" cy="2658041"/>
            </a:xfrm>
            <a:prstGeom prst="roundRect">
              <a:avLst>
                <a:gd name="adj" fmla="val 580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a:extLst>
                <a:ext uri="{FF2B5EF4-FFF2-40B4-BE49-F238E27FC236}">
                  <a16:creationId xmlns:a16="http://schemas.microsoft.com/office/drawing/2014/main" id="{5889A0EC-B600-4442-8D8E-F643324D2257}"/>
                </a:ext>
              </a:extLst>
            </p:cNvPr>
            <p:cNvSpPr/>
            <p:nvPr userDrawn="1"/>
          </p:nvSpPr>
          <p:spPr>
            <a:xfrm>
              <a:off x="2646209" y="1922418"/>
              <a:ext cx="6924633" cy="3025036"/>
            </a:xfrm>
            <a:prstGeom prst="roundRect">
              <a:avLst>
                <a:gd name="adj" fmla="val 5808"/>
              </a:avLst>
            </a:prstGeom>
            <a:noFill/>
            <a:ln w="63500">
              <a:solidFill>
                <a:srgbClr val="FA981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8" name="图片 7">
            <a:extLst>
              <a:ext uri="{FF2B5EF4-FFF2-40B4-BE49-F238E27FC236}">
                <a16:creationId xmlns:a16="http://schemas.microsoft.com/office/drawing/2014/main" id="{EA4CEFC9-A5E6-4503-889F-38350B27D04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8298" t="16744" r="17392"/>
          <a:stretch/>
        </p:blipFill>
        <p:spPr>
          <a:xfrm flipH="1">
            <a:off x="6947376" y="533209"/>
            <a:ext cx="5196829" cy="5492527"/>
          </a:xfrm>
          <a:prstGeom prst="rect">
            <a:avLst/>
          </a:prstGeom>
        </p:spPr>
      </p:pic>
      <p:pic>
        <p:nvPicPr>
          <p:cNvPr id="9" name="图片 8">
            <a:extLst>
              <a:ext uri="{FF2B5EF4-FFF2-40B4-BE49-F238E27FC236}">
                <a16:creationId xmlns:a16="http://schemas.microsoft.com/office/drawing/2014/main" id="{60C7091E-1057-4D64-A51C-3666E6DCCBDC}"/>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45603" t="46103" r="2005" b="4202"/>
          <a:stretch/>
        </p:blipFill>
        <p:spPr>
          <a:xfrm flipH="1">
            <a:off x="-1" y="3832964"/>
            <a:ext cx="5670219" cy="3025036"/>
          </a:xfrm>
          <a:prstGeom prst="rect">
            <a:avLst/>
          </a:prstGeom>
        </p:spPr>
      </p:pic>
    </p:spTree>
    <p:extLst>
      <p:ext uri="{BB962C8B-B14F-4D97-AF65-F5344CB8AC3E}">
        <p14:creationId xmlns:p14="http://schemas.microsoft.com/office/powerpoint/2010/main" val="3340436856"/>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8" name="矩形: 圆角 7">
            <a:extLst>
              <a:ext uri="{FF2B5EF4-FFF2-40B4-BE49-F238E27FC236}">
                <a16:creationId xmlns:a16="http://schemas.microsoft.com/office/drawing/2014/main" id="{6591777B-3ED3-4436-B50D-135BB947BF42}"/>
              </a:ext>
            </a:extLst>
          </p:cNvPr>
          <p:cNvSpPr/>
          <p:nvPr userDrawn="1"/>
        </p:nvSpPr>
        <p:spPr>
          <a:xfrm>
            <a:off x="747405" y="559837"/>
            <a:ext cx="10697190" cy="5756987"/>
          </a:xfrm>
          <a:prstGeom prst="roundRect">
            <a:avLst>
              <a:gd name="adj" fmla="val 580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a:extLst>
              <a:ext uri="{FF2B5EF4-FFF2-40B4-BE49-F238E27FC236}">
                <a16:creationId xmlns:a16="http://schemas.microsoft.com/office/drawing/2014/main" id="{BD52554F-AAD5-4239-B39F-8629A1B585BB}"/>
              </a:ext>
            </a:extLst>
          </p:cNvPr>
          <p:cNvSpPr/>
          <p:nvPr userDrawn="1"/>
        </p:nvSpPr>
        <p:spPr>
          <a:xfrm>
            <a:off x="4279726" y="851769"/>
            <a:ext cx="3632548" cy="513567"/>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A7F96725-3437-42AA-86E8-F059332434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20937806">
            <a:off x="9991421" y="3470885"/>
            <a:ext cx="2446544" cy="3436089"/>
          </a:xfrm>
          <a:prstGeom prst="rect">
            <a:avLst/>
          </a:prstGeom>
        </p:spPr>
      </p:pic>
    </p:spTree>
    <p:extLst>
      <p:ext uri="{BB962C8B-B14F-4D97-AF65-F5344CB8AC3E}">
        <p14:creationId xmlns:p14="http://schemas.microsoft.com/office/powerpoint/2010/main" val="852510431"/>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10" name="矩形: 圆角 9">
            <a:extLst>
              <a:ext uri="{FF2B5EF4-FFF2-40B4-BE49-F238E27FC236}">
                <a16:creationId xmlns:a16="http://schemas.microsoft.com/office/drawing/2014/main" id="{F4D7AC80-2419-4464-8027-B1D52C78F189}"/>
              </a:ext>
            </a:extLst>
          </p:cNvPr>
          <p:cNvSpPr/>
          <p:nvPr userDrawn="1"/>
        </p:nvSpPr>
        <p:spPr>
          <a:xfrm>
            <a:off x="747405" y="559837"/>
            <a:ext cx="10697190" cy="5756987"/>
          </a:xfrm>
          <a:prstGeom prst="roundRect">
            <a:avLst>
              <a:gd name="adj" fmla="val 580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圆角 12">
            <a:extLst>
              <a:ext uri="{FF2B5EF4-FFF2-40B4-BE49-F238E27FC236}">
                <a16:creationId xmlns:a16="http://schemas.microsoft.com/office/drawing/2014/main" id="{0E999BF1-EE5E-429D-B749-5428544696E4}"/>
              </a:ext>
            </a:extLst>
          </p:cNvPr>
          <p:cNvSpPr/>
          <p:nvPr userDrawn="1"/>
        </p:nvSpPr>
        <p:spPr>
          <a:xfrm>
            <a:off x="4279726" y="851769"/>
            <a:ext cx="3632548" cy="513567"/>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a:extLst>
              <a:ext uri="{FF2B5EF4-FFF2-40B4-BE49-F238E27FC236}">
                <a16:creationId xmlns:a16="http://schemas.microsoft.com/office/drawing/2014/main" id="{DB93F46F-6C45-49DB-9A31-DDF10040C9A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5603" t="46103" r="2005" b="4202"/>
          <a:stretch/>
        </p:blipFill>
        <p:spPr>
          <a:xfrm>
            <a:off x="8154444" y="4703982"/>
            <a:ext cx="4037556" cy="2154018"/>
          </a:xfrm>
          <a:prstGeom prst="rect">
            <a:avLst/>
          </a:prstGeom>
        </p:spPr>
      </p:pic>
    </p:spTree>
    <p:extLst>
      <p:ext uri="{BB962C8B-B14F-4D97-AF65-F5344CB8AC3E}">
        <p14:creationId xmlns:p14="http://schemas.microsoft.com/office/powerpoint/2010/main" val="1890536190"/>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圆角 5">
            <a:extLst>
              <a:ext uri="{FF2B5EF4-FFF2-40B4-BE49-F238E27FC236}">
                <a16:creationId xmlns:a16="http://schemas.microsoft.com/office/drawing/2014/main" id="{E5D80ABD-EA64-46B2-B33B-39FA58A34046}"/>
              </a:ext>
            </a:extLst>
          </p:cNvPr>
          <p:cNvSpPr/>
          <p:nvPr userDrawn="1"/>
        </p:nvSpPr>
        <p:spPr>
          <a:xfrm>
            <a:off x="747405" y="559837"/>
            <a:ext cx="10697190" cy="5756987"/>
          </a:xfrm>
          <a:prstGeom prst="roundRect">
            <a:avLst>
              <a:gd name="adj" fmla="val 580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A5900580-6606-4E4D-8C74-263B368DD857}"/>
              </a:ext>
            </a:extLst>
          </p:cNvPr>
          <p:cNvSpPr/>
          <p:nvPr userDrawn="1"/>
        </p:nvSpPr>
        <p:spPr>
          <a:xfrm>
            <a:off x="4279726" y="851769"/>
            <a:ext cx="3632548" cy="513567"/>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E6C2CF9B-A0E2-467E-B3F2-5C2404EB4B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78144" y="4396636"/>
            <a:ext cx="3513855" cy="2461364"/>
          </a:xfrm>
          <a:prstGeom prst="rect">
            <a:avLst/>
          </a:prstGeom>
        </p:spPr>
      </p:pic>
    </p:spTree>
    <p:extLst>
      <p:ext uri="{BB962C8B-B14F-4D97-AF65-F5344CB8AC3E}">
        <p14:creationId xmlns:p14="http://schemas.microsoft.com/office/powerpoint/2010/main" val="3757692490"/>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矩形: 圆角 4">
            <a:extLst>
              <a:ext uri="{FF2B5EF4-FFF2-40B4-BE49-F238E27FC236}">
                <a16:creationId xmlns:a16="http://schemas.microsoft.com/office/drawing/2014/main" id="{FF7FF80D-C8A2-4F5F-B1AB-B95C11FA013F}"/>
              </a:ext>
            </a:extLst>
          </p:cNvPr>
          <p:cNvSpPr/>
          <p:nvPr userDrawn="1"/>
        </p:nvSpPr>
        <p:spPr>
          <a:xfrm>
            <a:off x="747405" y="559837"/>
            <a:ext cx="10697190" cy="5756987"/>
          </a:xfrm>
          <a:prstGeom prst="roundRect">
            <a:avLst>
              <a:gd name="adj" fmla="val 580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圆角 5">
            <a:extLst>
              <a:ext uri="{FF2B5EF4-FFF2-40B4-BE49-F238E27FC236}">
                <a16:creationId xmlns:a16="http://schemas.microsoft.com/office/drawing/2014/main" id="{940EC397-8BBB-4FDF-9262-EAA0B40FEC2D}"/>
              </a:ext>
            </a:extLst>
          </p:cNvPr>
          <p:cNvSpPr/>
          <p:nvPr userDrawn="1"/>
        </p:nvSpPr>
        <p:spPr>
          <a:xfrm>
            <a:off x="4279726" y="851769"/>
            <a:ext cx="3632548" cy="513567"/>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7177A9CF-B716-4895-90A2-A930FC24F7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4762" y="4570201"/>
            <a:ext cx="3214679" cy="2287799"/>
          </a:xfrm>
          <a:prstGeom prst="rect">
            <a:avLst/>
          </a:prstGeom>
        </p:spPr>
      </p:pic>
    </p:spTree>
    <p:extLst>
      <p:ext uri="{BB962C8B-B14F-4D97-AF65-F5344CB8AC3E}">
        <p14:creationId xmlns:p14="http://schemas.microsoft.com/office/powerpoint/2010/main" val="2716777615"/>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8" name="矩形: 圆角 7">
            <a:extLst>
              <a:ext uri="{FF2B5EF4-FFF2-40B4-BE49-F238E27FC236}">
                <a16:creationId xmlns:a16="http://schemas.microsoft.com/office/drawing/2014/main" id="{754521FE-03DE-47F3-A394-495E59B09553}"/>
              </a:ext>
            </a:extLst>
          </p:cNvPr>
          <p:cNvSpPr/>
          <p:nvPr userDrawn="1"/>
        </p:nvSpPr>
        <p:spPr>
          <a:xfrm>
            <a:off x="747405" y="559837"/>
            <a:ext cx="10697190" cy="5756987"/>
          </a:xfrm>
          <a:prstGeom prst="roundRect">
            <a:avLst>
              <a:gd name="adj" fmla="val 580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89D5D6D5-8DFF-44CD-B21C-A055127F0D1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922" t="13474" r="3063" b="4078"/>
          <a:stretch/>
        </p:blipFill>
        <p:spPr>
          <a:xfrm>
            <a:off x="747405" y="1002535"/>
            <a:ext cx="10697190" cy="5326624"/>
          </a:xfrm>
          <a:prstGeom prst="rect">
            <a:avLst/>
          </a:prstGeom>
        </p:spPr>
      </p:pic>
      <p:pic>
        <p:nvPicPr>
          <p:cNvPr id="10" name="图片 9">
            <a:extLst>
              <a:ext uri="{FF2B5EF4-FFF2-40B4-BE49-F238E27FC236}">
                <a16:creationId xmlns:a16="http://schemas.microsoft.com/office/drawing/2014/main" id="{A1C76FB4-BAA4-4C14-A827-DFC75336216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6904" y="4041360"/>
            <a:ext cx="3214679" cy="2287799"/>
          </a:xfrm>
          <a:prstGeom prst="rect">
            <a:avLst/>
          </a:prstGeom>
        </p:spPr>
      </p:pic>
      <p:pic>
        <p:nvPicPr>
          <p:cNvPr id="11" name="图片 10">
            <a:extLst>
              <a:ext uri="{FF2B5EF4-FFF2-40B4-BE49-F238E27FC236}">
                <a16:creationId xmlns:a16="http://schemas.microsoft.com/office/drawing/2014/main" id="{22FCAA00-75CD-4035-85BF-6B5E548BB49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flipH="1">
            <a:off x="6096000" y="2645045"/>
            <a:ext cx="2802629" cy="3936199"/>
          </a:xfrm>
          <a:prstGeom prst="rect">
            <a:avLst/>
          </a:prstGeom>
        </p:spPr>
      </p:pic>
      <p:pic>
        <p:nvPicPr>
          <p:cNvPr id="12" name="图片 11">
            <a:extLst>
              <a:ext uri="{FF2B5EF4-FFF2-40B4-BE49-F238E27FC236}">
                <a16:creationId xmlns:a16="http://schemas.microsoft.com/office/drawing/2014/main" id="{2A0E8789-53CA-4344-B7CA-77BDF01F7087}"/>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38298" t="16744" r="17392"/>
          <a:stretch/>
        </p:blipFill>
        <p:spPr>
          <a:xfrm flipH="1">
            <a:off x="6901841" y="1100398"/>
            <a:ext cx="5185776" cy="5480846"/>
          </a:xfrm>
          <a:prstGeom prst="rect">
            <a:avLst/>
          </a:prstGeom>
        </p:spPr>
      </p:pic>
      <p:pic>
        <p:nvPicPr>
          <p:cNvPr id="13" name="图片 12">
            <a:extLst>
              <a:ext uri="{FF2B5EF4-FFF2-40B4-BE49-F238E27FC236}">
                <a16:creationId xmlns:a16="http://schemas.microsoft.com/office/drawing/2014/main" id="{F4AC2B26-61B9-4533-A8AE-8685FB847A95}"/>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45603" t="46103" r="2005" b="4202"/>
          <a:stretch/>
        </p:blipFill>
        <p:spPr>
          <a:xfrm>
            <a:off x="5804451" y="3450272"/>
            <a:ext cx="6387549" cy="3407728"/>
          </a:xfrm>
          <a:prstGeom prst="rect">
            <a:avLst/>
          </a:prstGeom>
        </p:spPr>
      </p:pic>
    </p:spTree>
    <p:extLst>
      <p:ext uri="{BB962C8B-B14F-4D97-AF65-F5344CB8AC3E}">
        <p14:creationId xmlns:p14="http://schemas.microsoft.com/office/powerpoint/2010/main" val="3041583000"/>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par>
                                <p:cTn id="20" presetID="10" presetClass="entr" presetSubtype="0"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8" name="矩形: 圆角 7">
            <a:extLst>
              <a:ext uri="{FF2B5EF4-FFF2-40B4-BE49-F238E27FC236}">
                <a16:creationId xmlns:a16="http://schemas.microsoft.com/office/drawing/2014/main" id="{B090E4BC-162B-448B-B3F8-D21DE86BCF00}"/>
              </a:ext>
            </a:extLst>
          </p:cNvPr>
          <p:cNvSpPr/>
          <p:nvPr userDrawn="1"/>
        </p:nvSpPr>
        <p:spPr>
          <a:xfrm>
            <a:off x="747405" y="559837"/>
            <a:ext cx="10697190" cy="5756987"/>
          </a:xfrm>
          <a:prstGeom prst="roundRect">
            <a:avLst>
              <a:gd name="adj" fmla="val 580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7229C637-B0DF-4D97-86EC-0F11AC4DAEF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26904" y="4626931"/>
            <a:ext cx="2391869" cy="1702228"/>
          </a:xfrm>
          <a:prstGeom prst="rect">
            <a:avLst/>
          </a:prstGeom>
        </p:spPr>
      </p:pic>
    </p:spTree>
    <p:extLst>
      <p:ext uri="{BB962C8B-B14F-4D97-AF65-F5344CB8AC3E}">
        <p14:creationId xmlns:p14="http://schemas.microsoft.com/office/powerpoint/2010/main" val="616449615"/>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图片 7" descr="图片包含 剪贴画&#10;&#10;描述已自动生成">
            <a:extLst>
              <a:ext uri="{FF2B5EF4-FFF2-40B4-BE49-F238E27FC236}">
                <a16:creationId xmlns:a16="http://schemas.microsoft.com/office/drawing/2014/main" id="{8954B26A-B98B-418B-A232-CA60E66F13DB}"/>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0" y="322"/>
            <a:ext cx="12192000" cy="6857355"/>
          </a:xfrm>
          <a:prstGeom prst="rect">
            <a:avLst/>
          </a:prstGeom>
        </p:spPr>
      </p:pic>
    </p:spTree>
    <p:extLst>
      <p:ext uri="{BB962C8B-B14F-4D97-AF65-F5344CB8AC3E}">
        <p14:creationId xmlns:p14="http://schemas.microsoft.com/office/powerpoint/2010/main" val="14473030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91EE359B-E64A-42E1-96A2-13DC106B1E07}"/>
              </a:ext>
            </a:extLst>
          </p:cNvPr>
          <p:cNvGrpSpPr/>
          <p:nvPr/>
        </p:nvGrpSpPr>
        <p:grpSpPr>
          <a:xfrm>
            <a:off x="1495774" y="1437116"/>
            <a:ext cx="4774525" cy="3179822"/>
            <a:chOff x="1879822" y="1217660"/>
            <a:chExt cx="4774525" cy="3179822"/>
          </a:xfrm>
        </p:grpSpPr>
        <p:sp>
          <p:nvSpPr>
            <p:cNvPr id="4" name="文本框 3">
              <a:extLst>
                <a:ext uri="{FF2B5EF4-FFF2-40B4-BE49-F238E27FC236}">
                  <a16:creationId xmlns:a16="http://schemas.microsoft.com/office/drawing/2014/main" id="{F2EF0787-5902-49BE-893B-F1A5B161DB20}"/>
                </a:ext>
              </a:extLst>
            </p:cNvPr>
            <p:cNvSpPr txBox="1"/>
            <p:nvPr/>
          </p:nvSpPr>
          <p:spPr>
            <a:xfrm>
              <a:off x="1879822" y="1217660"/>
              <a:ext cx="4774525" cy="2295764"/>
            </a:xfrm>
            <a:prstGeom prst="rect">
              <a:avLst/>
            </a:prstGeom>
            <a:noFill/>
          </p:spPr>
          <p:txBody>
            <a:bodyPr wrap="none" rtlCol="0">
              <a:spAutoFit/>
            </a:bodyPr>
            <a:lstStyle/>
            <a:p>
              <a:r>
                <a:rPr lang="zh-CN" altLang="en-US" sz="7200" dirty="0">
                  <a:solidFill>
                    <a:srgbClr val="FA9811"/>
                  </a:solidFill>
                  <a:latin typeface="字魂35号-经典雅黑" panose="02000000000000000000" pitchFamily="2" charset="-122"/>
                  <a:ea typeface="字魂35号-经典雅黑" panose="02000000000000000000" pitchFamily="2" charset="-122"/>
                </a:rPr>
                <a:t>农业</a:t>
              </a:r>
              <a:endParaRPr lang="en-US" altLang="zh-CN" sz="7200" dirty="0">
                <a:solidFill>
                  <a:srgbClr val="FA9811"/>
                </a:solidFill>
                <a:latin typeface="字魂35号-经典雅黑" panose="02000000000000000000" pitchFamily="2" charset="-122"/>
                <a:ea typeface="字魂35号-经典雅黑" panose="02000000000000000000" pitchFamily="2" charset="-122"/>
              </a:endParaRPr>
            </a:p>
            <a:p>
              <a:r>
                <a:rPr lang="zh-CN" altLang="en-US" sz="7200" dirty="0">
                  <a:solidFill>
                    <a:srgbClr val="FA9811"/>
                  </a:solidFill>
                  <a:latin typeface="字魂35号-经典雅黑" panose="02000000000000000000" pitchFamily="2" charset="-122"/>
                  <a:ea typeface="字魂35号-经典雅黑" panose="02000000000000000000" pitchFamily="2" charset="-122"/>
                </a:rPr>
                <a:t>的区位选择</a:t>
              </a:r>
            </a:p>
          </p:txBody>
        </p:sp>
        <p:sp>
          <p:nvSpPr>
            <p:cNvPr id="5" name="矩形: 圆角 4">
              <a:extLst>
                <a:ext uri="{FF2B5EF4-FFF2-40B4-BE49-F238E27FC236}">
                  <a16:creationId xmlns:a16="http://schemas.microsoft.com/office/drawing/2014/main" id="{536F4A2D-3BF0-4393-819A-6F4009617CE2}"/>
                </a:ext>
              </a:extLst>
            </p:cNvPr>
            <p:cNvSpPr/>
            <p:nvPr/>
          </p:nvSpPr>
          <p:spPr>
            <a:xfrm>
              <a:off x="2007967" y="3513424"/>
              <a:ext cx="4518236" cy="382538"/>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字魂35号-经典雅黑" panose="02000000000000000000" pitchFamily="2" charset="-122"/>
                  <a:ea typeface="字魂35号-经典雅黑" panose="02000000000000000000" pitchFamily="2" charset="-122"/>
                </a:rPr>
                <a:t>·</a:t>
              </a:r>
              <a:r>
                <a:rPr lang="zh-CN" altLang="en-US" dirty="0">
                  <a:latin typeface="字魂35号-经典雅黑" panose="02000000000000000000" pitchFamily="2" charset="-122"/>
                  <a:ea typeface="字魂35号-经典雅黑" panose="02000000000000000000" pitchFamily="2" charset="-122"/>
                </a:rPr>
                <a:t>人教版必修二地理</a:t>
              </a:r>
              <a:r>
                <a:rPr lang="en-US" altLang="zh-CN" dirty="0">
                  <a:latin typeface="字魂35号-经典雅黑" panose="02000000000000000000" pitchFamily="2" charset="-122"/>
                  <a:ea typeface="字魂35号-经典雅黑" panose="02000000000000000000" pitchFamily="2" charset="-122"/>
                </a:rPr>
                <a:t>PPT</a:t>
              </a:r>
              <a:r>
                <a:rPr lang="zh-CN" altLang="en-US" dirty="0">
                  <a:latin typeface="字魂35号-经典雅黑" panose="02000000000000000000" pitchFamily="2" charset="-122"/>
                  <a:ea typeface="字魂35号-经典雅黑" panose="02000000000000000000" pitchFamily="2" charset="-122"/>
                </a:rPr>
                <a:t>课件</a:t>
              </a:r>
              <a:r>
                <a:rPr lang="en-US" altLang="zh-CN" dirty="0">
                  <a:latin typeface="字魂35号-经典雅黑" panose="02000000000000000000" pitchFamily="2" charset="-122"/>
                  <a:ea typeface="字魂35号-经典雅黑" panose="02000000000000000000" pitchFamily="2" charset="-122"/>
                </a:rPr>
                <a:t>·</a:t>
              </a:r>
              <a:endParaRPr lang="zh-CN" altLang="en-US" dirty="0">
                <a:latin typeface="字魂35号-经典雅黑" panose="02000000000000000000" pitchFamily="2" charset="-122"/>
                <a:ea typeface="字魂35号-经典雅黑" panose="02000000000000000000" pitchFamily="2" charset="-122"/>
              </a:endParaRPr>
            </a:p>
          </p:txBody>
        </p:sp>
        <p:grpSp>
          <p:nvGrpSpPr>
            <p:cNvPr id="8" name="组合 7">
              <a:extLst>
                <a:ext uri="{FF2B5EF4-FFF2-40B4-BE49-F238E27FC236}">
                  <a16:creationId xmlns:a16="http://schemas.microsoft.com/office/drawing/2014/main" id="{F9FF24C7-94E3-4023-BCAA-50177603F6AB}"/>
                </a:ext>
              </a:extLst>
            </p:cNvPr>
            <p:cNvGrpSpPr/>
            <p:nvPr/>
          </p:nvGrpSpPr>
          <p:grpSpPr>
            <a:xfrm>
              <a:off x="2119433" y="3997372"/>
              <a:ext cx="1945047" cy="400110"/>
              <a:chOff x="1901054" y="3751408"/>
              <a:chExt cx="1799233" cy="370115"/>
            </a:xfrm>
          </p:grpSpPr>
          <p:sp>
            <p:nvSpPr>
              <p:cNvPr id="6" name="椭圆 5">
                <a:extLst>
                  <a:ext uri="{FF2B5EF4-FFF2-40B4-BE49-F238E27FC236}">
                    <a16:creationId xmlns:a16="http://schemas.microsoft.com/office/drawing/2014/main" id="{C2D4ADA0-00AC-4559-A0A4-CAACBC9A22FE}"/>
                  </a:ext>
                </a:extLst>
              </p:cNvPr>
              <p:cNvSpPr/>
              <p:nvPr/>
            </p:nvSpPr>
            <p:spPr>
              <a:xfrm>
                <a:off x="1901054" y="3845490"/>
                <a:ext cx="181168" cy="181168"/>
              </a:xfrm>
              <a:prstGeom prst="ellipse">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7" name="文本框 6">
                <a:extLst>
                  <a:ext uri="{FF2B5EF4-FFF2-40B4-BE49-F238E27FC236}">
                    <a16:creationId xmlns:a16="http://schemas.microsoft.com/office/drawing/2014/main" id="{9032D031-B4CE-4B01-A1B5-D5B7068DBC46}"/>
                  </a:ext>
                </a:extLst>
              </p:cNvPr>
              <p:cNvSpPr txBox="1"/>
              <p:nvPr/>
            </p:nvSpPr>
            <p:spPr>
              <a:xfrm>
                <a:off x="2082222" y="3751408"/>
                <a:ext cx="1618065" cy="370115"/>
              </a:xfrm>
              <a:prstGeom prst="rect">
                <a:avLst/>
              </a:prstGeom>
              <a:noFill/>
            </p:spPr>
            <p:txBody>
              <a:bodyPr wrap="none" rtlCol="0">
                <a:spAutoFit/>
              </a:bodyPr>
              <a:lstStyle/>
              <a:p>
                <a:r>
                  <a:rPr lang="zh-CN" altLang="en-US" sz="2000" dirty="0">
                    <a:solidFill>
                      <a:srgbClr val="FA9811"/>
                    </a:solidFill>
                    <a:latin typeface="字魂35号-经典雅黑" panose="02000000000000000000" pitchFamily="2" charset="-122"/>
                    <a:ea typeface="字魂35号-经典雅黑" panose="02000000000000000000" pitchFamily="2" charset="-122"/>
                  </a:rPr>
                  <a:t>千</a:t>
                </a:r>
                <a:r>
                  <a:rPr lang="en-US" altLang="zh-CN" sz="2000" dirty="0">
                    <a:solidFill>
                      <a:srgbClr val="FA9811"/>
                    </a:solidFill>
                    <a:latin typeface="字魂35号-经典雅黑" panose="02000000000000000000" pitchFamily="2" charset="-122"/>
                    <a:ea typeface="字魂35号-经典雅黑" panose="02000000000000000000" pitchFamily="2" charset="-122"/>
                  </a:rPr>
                  <a:t>/</a:t>
                </a:r>
                <a:r>
                  <a:rPr lang="zh-CN" altLang="en-US" sz="2000" dirty="0">
                    <a:solidFill>
                      <a:srgbClr val="FA9811"/>
                    </a:solidFill>
                    <a:latin typeface="字魂35号-经典雅黑" panose="02000000000000000000" pitchFamily="2" charset="-122"/>
                    <a:ea typeface="字魂35号-经典雅黑" panose="02000000000000000000" pitchFamily="2" charset="-122"/>
                  </a:rPr>
                  <a:t>图</a:t>
                </a:r>
                <a:r>
                  <a:rPr lang="en-US" altLang="zh-CN" sz="2000" dirty="0">
                    <a:solidFill>
                      <a:srgbClr val="FA9811"/>
                    </a:solidFill>
                    <a:latin typeface="字魂35号-经典雅黑" panose="02000000000000000000" pitchFamily="2" charset="-122"/>
                    <a:ea typeface="字魂35号-经典雅黑" panose="02000000000000000000" pitchFamily="2" charset="-122"/>
                  </a:rPr>
                  <a:t>/</a:t>
                </a:r>
                <a:r>
                  <a:rPr lang="zh-CN" altLang="en-US" sz="2000" dirty="0">
                    <a:solidFill>
                      <a:srgbClr val="FA9811"/>
                    </a:solidFill>
                    <a:latin typeface="字魂35号-经典雅黑" panose="02000000000000000000" pitchFamily="2" charset="-122"/>
                    <a:ea typeface="字魂35号-经典雅黑" panose="02000000000000000000" pitchFamily="2" charset="-122"/>
                  </a:rPr>
                  <a:t>老</a:t>
                </a:r>
                <a:r>
                  <a:rPr lang="en-US" altLang="zh-CN" sz="2000" dirty="0">
                    <a:solidFill>
                      <a:srgbClr val="FA9811"/>
                    </a:solidFill>
                    <a:latin typeface="字魂35号-经典雅黑" panose="02000000000000000000" pitchFamily="2" charset="-122"/>
                    <a:ea typeface="字魂35号-经典雅黑" panose="02000000000000000000" pitchFamily="2" charset="-122"/>
                  </a:rPr>
                  <a:t>/</a:t>
                </a:r>
                <a:r>
                  <a:rPr lang="zh-CN" altLang="en-US" sz="2000" dirty="0">
                    <a:solidFill>
                      <a:srgbClr val="FA9811"/>
                    </a:solidFill>
                    <a:latin typeface="字魂35号-经典雅黑" panose="02000000000000000000" pitchFamily="2" charset="-122"/>
                    <a:ea typeface="字魂35号-经典雅黑" panose="02000000000000000000" pitchFamily="2" charset="-122"/>
                  </a:rPr>
                  <a:t>师</a:t>
                </a:r>
              </a:p>
            </p:txBody>
          </p:sp>
        </p:grpSp>
        <p:sp>
          <p:nvSpPr>
            <p:cNvPr id="10" name="矩形 9">
              <a:extLst>
                <a:ext uri="{FF2B5EF4-FFF2-40B4-BE49-F238E27FC236}">
                  <a16:creationId xmlns:a16="http://schemas.microsoft.com/office/drawing/2014/main" id="{4A087738-6E82-46D0-893B-8C9320046856}"/>
                </a:ext>
              </a:extLst>
            </p:cNvPr>
            <p:cNvSpPr/>
            <p:nvPr/>
          </p:nvSpPr>
          <p:spPr>
            <a:xfrm>
              <a:off x="3884133" y="1781129"/>
              <a:ext cx="2295821" cy="461665"/>
            </a:xfrm>
            <a:prstGeom prst="rect">
              <a:avLst/>
            </a:prstGeom>
          </p:spPr>
          <p:txBody>
            <a:bodyPr wrap="none">
              <a:spAutoFit/>
            </a:bodyPr>
            <a:lstStyle/>
            <a:p>
              <a:r>
                <a:rPr lang="zh-CN" altLang="en-US" sz="2400" dirty="0">
                  <a:solidFill>
                    <a:srgbClr val="FA9811">
                      <a:alpha val="50000"/>
                    </a:srgbClr>
                  </a:solidFill>
                  <a:latin typeface="字魂35号-经典雅黑" panose="02000000000000000000" pitchFamily="2" charset="-122"/>
                  <a:ea typeface="字魂35号-经典雅黑" panose="02000000000000000000" pitchFamily="2" charset="-122"/>
                </a:rPr>
                <a:t>Agriculture</a:t>
              </a:r>
            </a:p>
          </p:txBody>
        </p:sp>
      </p:grpSp>
      <p:pic>
        <p:nvPicPr>
          <p:cNvPr id="12" name="尤克里里高潮版欢快风儿童旅行视频儿童节配乐">
            <a:hlinkClick r:id="" action="ppaction://media"/>
            <a:extLst>
              <a:ext uri="{FF2B5EF4-FFF2-40B4-BE49-F238E27FC236}">
                <a16:creationId xmlns:a16="http://schemas.microsoft.com/office/drawing/2014/main" id="{E7D2B793-FB13-4A2B-A33D-1E4AD6A17B46}"/>
              </a:ext>
            </a:extLst>
          </p:cNvPr>
          <p:cNvPicPr>
            <a:picLocks noChangeAspect="1"/>
          </p:cNvPicPr>
          <p:nvPr>
            <a:audioFile r:link="rId2"/>
            <p:extLst>
              <p:ext uri="{DAA4B4D4-6D71-4841-9C94-3DE7FCFB9230}">
                <p14:media xmlns:p14="http://schemas.microsoft.com/office/powerpoint/2010/main" r:embed="rId1">
                  <p14:fade in="500" out="500"/>
                </p14:media>
              </p:ext>
            </p:extLst>
          </p:nvPr>
        </p:nvPicPr>
        <p:blipFill>
          <a:blip r:embed="rId5"/>
          <a:stretch>
            <a:fillRect/>
          </a:stretch>
        </p:blipFill>
        <p:spPr>
          <a:xfrm>
            <a:off x="10827385" y="7571550"/>
            <a:ext cx="609600" cy="609600"/>
          </a:xfrm>
          <a:prstGeom prst="rect">
            <a:avLst/>
          </a:prstGeom>
        </p:spPr>
      </p:pic>
    </p:spTree>
    <p:extLst>
      <p:ext uri="{BB962C8B-B14F-4D97-AF65-F5344CB8AC3E}">
        <p14:creationId xmlns:p14="http://schemas.microsoft.com/office/powerpoint/2010/main" val="292005134"/>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1" repeatCount="indefinite" fill="remove"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a:extLst>
              <a:ext uri="{FF2B5EF4-FFF2-40B4-BE49-F238E27FC236}">
                <a16:creationId xmlns:a16="http://schemas.microsoft.com/office/drawing/2014/main" id="{BF1E7AC9-A62F-41AF-8B61-5354FD359152}"/>
              </a:ext>
            </a:extLst>
          </p:cNvPr>
          <p:cNvSpPr>
            <a:spLocks noChangeArrowheads="1"/>
          </p:cNvSpPr>
          <p:nvPr/>
        </p:nvSpPr>
        <p:spPr bwMode="auto">
          <a:xfrm>
            <a:off x="3874110" y="1600114"/>
            <a:ext cx="44672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b="1">
                <a:solidFill>
                  <a:srgbClr val="FF0000"/>
                </a:solidFill>
                <a:latin typeface="Times New Roman" panose="02020603050405020304" pitchFamily="18" charset="0"/>
                <a:ea typeface="宋体" panose="02010600030101010101" pitchFamily="2" charset="-122"/>
              </a:defRPr>
            </a:lvl1pPr>
            <a:lvl2pPr marL="742950" indent="-285750">
              <a:defRPr sz="2400" b="1">
                <a:solidFill>
                  <a:srgbClr val="FF0000"/>
                </a:solidFill>
                <a:latin typeface="Times New Roman" panose="02020603050405020304" pitchFamily="18" charset="0"/>
                <a:ea typeface="宋体" panose="02010600030101010101" pitchFamily="2" charset="-122"/>
              </a:defRPr>
            </a:lvl2pPr>
            <a:lvl3pPr marL="1143000" indent="-228600">
              <a:defRPr sz="2400" b="1">
                <a:solidFill>
                  <a:srgbClr val="FF0000"/>
                </a:solidFill>
                <a:latin typeface="Times New Roman" panose="02020603050405020304" pitchFamily="18" charset="0"/>
                <a:ea typeface="宋体" panose="02010600030101010101" pitchFamily="2" charset="-122"/>
              </a:defRPr>
            </a:lvl3pPr>
            <a:lvl4pPr marL="1600200" indent="-228600">
              <a:defRPr sz="2400" b="1">
                <a:solidFill>
                  <a:srgbClr val="FF0000"/>
                </a:solidFill>
                <a:latin typeface="Times New Roman" panose="02020603050405020304" pitchFamily="18" charset="0"/>
                <a:ea typeface="宋体" panose="02010600030101010101" pitchFamily="2" charset="-122"/>
              </a:defRPr>
            </a:lvl4pPr>
            <a:lvl5pPr marL="2057400" indent="-228600">
              <a:defRPr sz="2400" b="1">
                <a:solidFill>
                  <a:srgbClr val="FF0000"/>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9pPr>
          </a:lstStyle>
          <a:p>
            <a:pPr algn="ctr" eaLnBrk="1">
              <a:buClr>
                <a:schemeClr val="accent1"/>
              </a:buClr>
              <a:buFont typeface="Wingdings" panose="05000000000000000000" pitchFamily="2" charset="2"/>
              <a:buNone/>
            </a:pPr>
            <a:r>
              <a:rPr lang="zh-CN" altLang="en-US" b="0" dirty="0">
                <a:solidFill>
                  <a:srgbClr val="000000"/>
                </a:solidFill>
                <a:latin typeface="思源宋体 Heavy" panose="02020900000000000000" pitchFamily="18" charset="-122"/>
                <a:ea typeface="思源宋体 Heavy" panose="02020900000000000000" pitchFamily="18" charset="-122"/>
              </a:rPr>
              <a:t>农业区位因素及其变化</a:t>
            </a:r>
          </a:p>
        </p:txBody>
      </p:sp>
      <p:sp>
        <p:nvSpPr>
          <p:cNvPr id="4" name="矩形 3">
            <a:extLst>
              <a:ext uri="{FF2B5EF4-FFF2-40B4-BE49-F238E27FC236}">
                <a16:creationId xmlns:a16="http://schemas.microsoft.com/office/drawing/2014/main" id="{90F27D2D-EBDD-4304-BFD7-D5AFD91DA9C3}"/>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课前新知预习</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grpSp>
        <p:nvGrpSpPr>
          <p:cNvPr id="6" name="组合 5">
            <a:extLst>
              <a:ext uri="{FF2B5EF4-FFF2-40B4-BE49-F238E27FC236}">
                <a16:creationId xmlns:a16="http://schemas.microsoft.com/office/drawing/2014/main" id="{094B9692-8A03-4A61-A46D-561F828BFE7A}"/>
              </a:ext>
            </a:extLst>
          </p:cNvPr>
          <p:cNvGrpSpPr/>
          <p:nvPr/>
        </p:nvGrpSpPr>
        <p:grpSpPr>
          <a:xfrm>
            <a:off x="1403037" y="2066518"/>
            <a:ext cx="9409369" cy="3615468"/>
            <a:chOff x="1715830" y="2066518"/>
            <a:chExt cx="9409369" cy="3615468"/>
          </a:xfrm>
        </p:grpSpPr>
        <p:sp>
          <p:nvSpPr>
            <p:cNvPr id="2" name="Rectangle 3">
              <a:extLst>
                <a:ext uri="{FF2B5EF4-FFF2-40B4-BE49-F238E27FC236}">
                  <a16:creationId xmlns:a16="http://schemas.microsoft.com/office/drawing/2014/main" id="{01D4D784-6D84-4EE7-9FE0-91CF29290488}"/>
                </a:ext>
              </a:extLst>
            </p:cNvPr>
            <p:cNvSpPr txBox="1">
              <a:spLocks noChangeArrowheads="1"/>
            </p:cNvSpPr>
            <p:nvPr/>
          </p:nvSpPr>
          <p:spPr>
            <a:xfrm>
              <a:off x="1850046" y="2488548"/>
              <a:ext cx="9275153" cy="3193438"/>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Tx/>
                <a:buNone/>
              </a:pPr>
              <a:r>
                <a:rPr lang="en-US" altLang="zh-CN" sz="1800" dirty="0">
                  <a:latin typeface="思源宋体 Heavy" panose="02020900000000000000" pitchFamily="18" charset="-122"/>
                  <a:ea typeface="思源宋体 Heavy" panose="02020900000000000000" pitchFamily="18" charset="-122"/>
                </a:rPr>
                <a:t>1</a:t>
              </a:r>
              <a:r>
                <a:rPr lang="zh-CN" altLang="en-US" sz="1800" dirty="0">
                  <a:latin typeface="思源宋体 Heavy" panose="02020900000000000000" pitchFamily="18" charset="-122"/>
                  <a:ea typeface="思源宋体 Heavy" panose="02020900000000000000" pitchFamily="18" charset="-122"/>
                </a:rPr>
                <a:t>．结合所学知识探究下列问题。</a:t>
              </a:r>
            </a:p>
            <a:p>
              <a:pPr marL="0" indent="0">
                <a:lnSpc>
                  <a:spcPct val="150000"/>
                </a:lnSpc>
                <a:buFontTx/>
                <a:buNone/>
              </a:pPr>
              <a:r>
                <a:rPr lang="en-US" altLang="zh-CN" sz="1600" dirty="0">
                  <a:latin typeface="思源宋体 SemiBold" panose="02020600000000000000" pitchFamily="18" charset="-122"/>
                  <a:ea typeface="思源宋体 SemiBold" panose="02020600000000000000" pitchFamily="18" charset="-122"/>
                </a:rPr>
                <a:t>(1)《</a:t>
              </a:r>
              <a:r>
                <a:rPr lang="zh-CN" altLang="en-US" sz="1600" dirty="0">
                  <a:latin typeface="思源宋体 SemiBold" panose="02020600000000000000" pitchFamily="18" charset="-122"/>
                  <a:ea typeface="思源宋体 SemiBold" panose="02020600000000000000" pitchFamily="18" charset="-122"/>
                </a:rPr>
                <a:t>晏子春秋</a:t>
              </a:r>
              <a:r>
                <a:rPr lang="en-US" altLang="zh-CN" sz="1600" dirty="0">
                  <a:latin typeface="思源宋体 SemiBold" panose="02020600000000000000" pitchFamily="18" charset="-122"/>
                  <a:ea typeface="思源宋体 SemiBold" panose="02020600000000000000" pitchFamily="18" charset="-122"/>
                </a:rPr>
                <a:t>》</a:t>
              </a:r>
              <a:r>
                <a:rPr lang="zh-CN" altLang="en-US" sz="1600" dirty="0">
                  <a:latin typeface="思源宋体 SemiBold" panose="02020600000000000000" pitchFamily="18" charset="-122"/>
                  <a:ea typeface="思源宋体 SemiBold" panose="02020600000000000000" pitchFamily="18" charset="-122"/>
                </a:rPr>
                <a:t>中说：“橘生淮南则为橘，生于淮北则为枳”，该现象与影响农业区位的哪个主要因素有关？该因素对农业生产有何影响？</a:t>
              </a:r>
            </a:p>
            <a:p>
              <a:pPr marL="0" indent="0">
                <a:lnSpc>
                  <a:spcPct val="150000"/>
                </a:lnSpc>
                <a:buFontTx/>
                <a:buNone/>
              </a:pPr>
              <a:r>
                <a:rPr lang="en-US" altLang="zh-CN" sz="1600" dirty="0">
                  <a:latin typeface="思源宋体 SemiBold" panose="02020600000000000000" pitchFamily="18" charset="-122"/>
                  <a:ea typeface="思源宋体 SemiBold" panose="02020600000000000000" pitchFamily="18" charset="-122"/>
                </a:rPr>
                <a:t>(2)</a:t>
              </a:r>
              <a:r>
                <a:rPr lang="zh-CN" altLang="en-US" sz="1600" dirty="0">
                  <a:latin typeface="思源宋体 SemiBold" panose="02020600000000000000" pitchFamily="18" charset="-122"/>
                  <a:ea typeface="思源宋体 SemiBold" panose="02020600000000000000" pitchFamily="18" charset="-122"/>
                </a:rPr>
                <a:t>杭州的“明前龙井”茶驰名中外，日本的茶道爱好者把茶种带回日本栽培，但效果不好。请说出其主要的影响因素是什么？为什么？</a:t>
              </a:r>
              <a:endParaRPr lang="en-US" altLang="zh-CN" sz="1600" dirty="0">
                <a:latin typeface="思源宋体 SemiBold" panose="02020600000000000000" pitchFamily="18" charset="-122"/>
                <a:ea typeface="思源宋体 SemiBold" panose="02020600000000000000" pitchFamily="18" charset="-122"/>
              </a:endParaRPr>
            </a:p>
            <a:p>
              <a:pPr marL="0" indent="0">
                <a:lnSpc>
                  <a:spcPct val="150000"/>
                </a:lnSpc>
                <a:buFontTx/>
                <a:buNone/>
              </a:pPr>
              <a:r>
                <a:rPr lang="en-US" altLang="zh-CN" sz="1600" dirty="0">
                  <a:latin typeface="思源宋体 SemiBold" panose="02020600000000000000" pitchFamily="18" charset="-122"/>
                  <a:ea typeface="思源宋体 SemiBold" panose="02020600000000000000" pitchFamily="18" charset="-122"/>
                </a:rPr>
                <a:t>(3)</a:t>
              </a:r>
              <a:r>
                <a:rPr lang="zh-CN" altLang="en-US" sz="1600" dirty="0">
                  <a:latin typeface="思源宋体 SemiBold" panose="02020600000000000000" pitchFamily="18" charset="-122"/>
                  <a:ea typeface="思源宋体 SemiBold" panose="02020600000000000000" pitchFamily="18" charset="-122"/>
                </a:rPr>
                <a:t>杭州市周围形成大规模的蔬菜、乳、肉、蛋的农业生产基地。其主要的影响因素是什么？为什么？</a:t>
              </a:r>
            </a:p>
            <a:p>
              <a:pPr marL="0" indent="0">
                <a:lnSpc>
                  <a:spcPct val="150000"/>
                </a:lnSpc>
                <a:buFontTx/>
                <a:buNone/>
              </a:pPr>
              <a:r>
                <a:rPr lang="en-US" altLang="zh-CN" sz="1600" dirty="0">
                  <a:latin typeface="思源宋体 SemiBold" panose="02020600000000000000" pitchFamily="18" charset="-122"/>
                  <a:ea typeface="思源宋体 SemiBold" panose="02020600000000000000" pitchFamily="18" charset="-122"/>
                </a:rPr>
                <a:t>(4)20</a:t>
              </a:r>
              <a:r>
                <a:rPr lang="zh-CN" altLang="en-US" sz="1600" dirty="0">
                  <a:latin typeface="思源宋体 SemiBold" panose="02020600000000000000" pitchFamily="18" charset="-122"/>
                  <a:ea typeface="思源宋体 SemiBold" panose="02020600000000000000" pitchFamily="18" charset="-122"/>
                </a:rPr>
                <a:t>世纪</a:t>
              </a:r>
              <a:r>
                <a:rPr lang="en-US" altLang="zh-CN" sz="1600" dirty="0">
                  <a:latin typeface="思源宋体 SemiBold" panose="02020600000000000000" pitchFamily="18" charset="-122"/>
                  <a:ea typeface="思源宋体 SemiBold" panose="02020600000000000000" pitchFamily="18" charset="-122"/>
                </a:rPr>
                <a:t>80</a:t>
              </a:r>
              <a:r>
                <a:rPr lang="zh-CN" altLang="en-US" sz="1600" dirty="0">
                  <a:latin typeface="思源宋体 SemiBold" panose="02020600000000000000" pitchFamily="18" charset="-122"/>
                  <a:ea typeface="思源宋体 SemiBold" panose="02020600000000000000" pitchFamily="18" charset="-122"/>
                </a:rPr>
                <a:t>年代以来，我国有计划地建立了一批商品农业生产基地。其主要的影响因素是什么？</a:t>
              </a:r>
            </a:p>
          </p:txBody>
        </p:sp>
        <p:sp>
          <p:nvSpPr>
            <p:cNvPr id="5" name="矩形: 圆角 4">
              <a:extLst>
                <a:ext uri="{FF2B5EF4-FFF2-40B4-BE49-F238E27FC236}">
                  <a16:creationId xmlns:a16="http://schemas.microsoft.com/office/drawing/2014/main" id="{475508E9-7FC1-4FCC-944D-DBD50291231E}"/>
                </a:ext>
              </a:extLst>
            </p:cNvPr>
            <p:cNvSpPr/>
            <p:nvPr/>
          </p:nvSpPr>
          <p:spPr>
            <a:xfrm>
              <a:off x="1715830" y="2066518"/>
              <a:ext cx="1629507" cy="422030"/>
            </a:xfrm>
            <a:prstGeom prst="roundRect">
              <a:avLst>
                <a:gd name="adj" fmla="val 50000"/>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字魂35号-经典雅黑" panose="02000000000000000000" pitchFamily="2" charset="-122"/>
                  <a:ea typeface="字魂35号-经典雅黑" panose="02000000000000000000" pitchFamily="2" charset="-122"/>
                </a:rPr>
                <a:t>探究活动</a:t>
              </a:r>
            </a:p>
          </p:txBody>
        </p:sp>
      </p:grpSp>
    </p:spTree>
    <p:extLst>
      <p:ext uri="{BB962C8B-B14F-4D97-AF65-F5344CB8AC3E}">
        <p14:creationId xmlns:p14="http://schemas.microsoft.com/office/powerpoint/2010/main" val="2965119093"/>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C6672F9-51D2-4C4E-81FB-2B62CA03FCAF}"/>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课前新知预习</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sp>
        <p:nvSpPr>
          <p:cNvPr id="3" name="矩形 2">
            <a:extLst>
              <a:ext uri="{FF2B5EF4-FFF2-40B4-BE49-F238E27FC236}">
                <a16:creationId xmlns:a16="http://schemas.microsoft.com/office/drawing/2014/main" id="{9929E0DF-116F-4CC0-A47B-3C92D17C14F4}"/>
              </a:ext>
            </a:extLst>
          </p:cNvPr>
          <p:cNvSpPr/>
          <p:nvPr/>
        </p:nvSpPr>
        <p:spPr>
          <a:xfrm>
            <a:off x="2085548" y="2360019"/>
            <a:ext cx="8020903" cy="3192862"/>
          </a:xfrm>
          <a:prstGeom prst="rect">
            <a:avLst/>
          </a:prstGeom>
        </p:spPr>
        <p:txBody>
          <a:bodyPr wrap="square">
            <a:spAutoFit/>
          </a:bodyPr>
          <a:lstStyle/>
          <a:p>
            <a:pPr indent="457200">
              <a:lnSpc>
                <a:spcPct val="150000"/>
              </a:lnSpc>
              <a:spcBef>
                <a:spcPts val="1000"/>
              </a:spcBef>
            </a:pPr>
            <a:r>
              <a:rPr lang="en-US" altLang="zh-CN" sz="2000" dirty="0">
                <a:latin typeface="思源宋体 SemiBold" panose="02020600000000000000" pitchFamily="18" charset="-122"/>
                <a:ea typeface="思源宋体 SemiBold" panose="02020600000000000000" pitchFamily="18" charset="-122"/>
              </a:rPr>
              <a:t>(1)</a:t>
            </a:r>
            <a:r>
              <a:rPr lang="zh-CN" altLang="en-US" sz="2000" dirty="0">
                <a:latin typeface="思源宋体 SemiBold" panose="02020600000000000000" pitchFamily="18" charset="-122"/>
                <a:ea typeface="思源宋体 SemiBold" panose="02020600000000000000" pitchFamily="18" charset="-122"/>
              </a:rPr>
              <a:t>气候。气候对农业生产影响极大，其中的光照、热量、水分因素影响到作物种类、复种指数、产量和农业地域类型等。</a:t>
            </a:r>
            <a:endParaRPr lang="en-US" altLang="zh-CN" sz="2000" dirty="0">
              <a:latin typeface="思源宋体 SemiBold" panose="02020600000000000000" pitchFamily="18" charset="-122"/>
              <a:ea typeface="思源宋体 SemiBold" panose="02020600000000000000" pitchFamily="18" charset="-122"/>
            </a:endParaRPr>
          </a:p>
          <a:p>
            <a:pPr indent="457200">
              <a:lnSpc>
                <a:spcPct val="150000"/>
              </a:lnSpc>
              <a:spcBef>
                <a:spcPts val="1000"/>
              </a:spcBef>
            </a:pPr>
            <a:r>
              <a:rPr lang="en-US" altLang="zh-CN" sz="2000" dirty="0">
                <a:latin typeface="思源宋体 SemiBold" panose="02020600000000000000" pitchFamily="18" charset="-122"/>
                <a:ea typeface="思源宋体 SemiBold" panose="02020600000000000000" pitchFamily="18" charset="-122"/>
              </a:rPr>
              <a:t>(2)</a:t>
            </a:r>
            <a:r>
              <a:rPr lang="zh-CN" altLang="en-US" sz="2000" dirty="0">
                <a:latin typeface="思源宋体 SemiBold" panose="02020600000000000000" pitchFamily="18" charset="-122"/>
                <a:ea typeface="思源宋体 SemiBold" panose="02020600000000000000" pitchFamily="18" charset="-122"/>
              </a:rPr>
              <a:t>土壤。土壤是作物生长的物质基础，不同的土壤类型适宜生长不同的作物，而茶树适宜生长在酸性土壤中。</a:t>
            </a:r>
          </a:p>
          <a:p>
            <a:pPr indent="457200">
              <a:lnSpc>
                <a:spcPct val="150000"/>
              </a:lnSpc>
              <a:spcBef>
                <a:spcPts val="1000"/>
              </a:spcBef>
            </a:pPr>
            <a:r>
              <a:rPr lang="en-US" altLang="zh-CN" sz="2000" dirty="0">
                <a:latin typeface="思源宋体 SemiBold" panose="02020600000000000000" pitchFamily="18" charset="-122"/>
                <a:ea typeface="思源宋体 SemiBold" panose="02020600000000000000" pitchFamily="18" charset="-122"/>
              </a:rPr>
              <a:t>(3)</a:t>
            </a:r>
            <a:r>
              <a:rPr lang="zh-CN" altLang="en-US" sz="2000" dirty="0">
                <a:latin typeface="思源宋体 SemiBold" panose="02020600000000000000" pitchFamily="18" charset="-122"/>
                <a:ea typeface="思源宋体 SemiBold" panose="02020600000000000000" pitchFamily="18" charset="-122"/>
              </a:rPr>
              <a:t>市场。市场的需求量最终决定了农业生产的类型和规模。</a:t>
            </a:r>
          </a:p>
          <a:p>
            <a:pPr indent="457200">
              <a:lnSpc>
                <a:spcPct val="150000"/>
              </a:lnSpc>
              <a:spcBef>
                <a:spcPts val="1000"/>
              </a:spcBef>
            </a:pPr>
            <a:r>
              <a:rPr lang="en-US" altLang="zh-CN" sz="2000" dirty="0">
                <a:latin typeface="思源宋体 SemiBold" panose="02020600000000000000" pitchFamily="18" charset="-122"/>
                <a:ea typeface="思源宋体 SemiBold" panose="02020600000000000000" pitchFamily="18" charset="-122"/>
              </a:rPr>
              <a:t>(4)</a:t>
            </a:r>
            <a:r>
              <a:rPr lang="zh-CN" altLang="en-US" sz="2000" dirty="0">
                <a:latin typeface="思源宋体 SemiBold" panose="02020600000000000000" pitchFamily="18" charset="-122"/>
                <a:ea typeface="思源宋体 SemiBold" panose="02020600000000000000" pitchFamily="18" charset="-122"/>
              </a:rPr>
              <a:t>政策。</a:t>
            </a:r>
          </a:p>
        </p:txBody>
      </p:sp>
      <p:sp>
        <p:nvSpPr>
          <p:cNvPr id="4" name="矩形: 圆角 3">
            <a:extLst>
              <a:ext uri="{FF2B5EF4-FFF2-40B4-BE49-F238E27FC236}">
                <a16:creationId xmlns:a16="http://schemas.microsoft.com/office/drawing/2014/main" id="{37E0ADB6-52EB-4DFE-BC15-AAB4EF74EDF7}"/>
              </a:ext>
            </a:extLst>
          </p:cNvPr>
          <p:cNvSpPr/>
          <p:nvPr/>
        </p:nvSpPr>
        <p:spPr>
          <a:xfrm>
            <a:off x="2471251" y="1837360"/>
            <a:ext cx="1057187"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思源宋体 SemiBold" panose="02020600000000000000" pitchFamily="18" charset="-122"/>
                <a:ea typeface="思源宋体 SemiBold" panose="02020600000000000000" pitchFamily="18" charset="-122"/>
              </a:rPr>
              <a:t>答 案</a:t>
            </a:r>
          </a:p>
        </p:txBody>
      </p:sp>
    </p:spTree>
    <p:extLst>
      <p:ext uri="{BB962C8B-B14F-4D97-AF65-F5344CB8AC3E}">
        <p14:creationId xmlns:p14="http://schemas.microsoft.com/office/powerpoint/2010/main" val="2010055880"/>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B43A279E-17AE-477D-8ADF-360C5964AB3B}"/>
              </a:ext>
            </a:extLst>
          </p:cNvPr>
          <p:cNvSpPr txBox="1">
            <a:spLocks noChangeArrowheads="1"/>
          </p:cNvSpPr>
          <p:nvPr/>
        </p:nvSpPr>
        <p:spPr>
          <a:xfrm>
            <a:off x="1710363" y="1563912"/>
            <a:ext cx="6948595"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Tx/>
              <a:buNone/>
            </a:pPr>
            <a:r>
              <a:rPr lang="en-US" altLang="zh-CN" sz="2400" dirty="0">
                <a:latin typeface="思源宋体 Heavy" panose="02020900000000000000" pitchFamily="18" charset="-122"/>
                <a:ea typeface="思源宋体 Heavy" panose="02020900000000000000" pitchFamily="18" charset="-122"/>
              </a:rPr>
              <a:t>1</a:t>
            </a:r>
            <a:r>
              <a:rPr lang="zh-CN" altLang="en-US" sz="2400" dirty="0">
                <a:latin typeface="思源宋体 Heavy" panose="02020900000000000000" pitchFamily="18" charset="-122"/>
                <a:ea typeface="思源宋体 Heavy" panose="02020900000000000000" pitchFamily="18" charset="-122"/>
              </a:rPr>
              <a:t>．农业的区位因素的内涵</a:t>
            </a:r>
          </a:p>
        </p:txBody>
      </p:sp>
      <p:graphicFrame>
        <p:nvGraphicFramePr>
          <p:cNvPr id="3" name="Group 3">
            <a:extLst>
              <a:ext uri="{FF2B5EF4-FFF2-40B4-BE49-F238E27FC236}">
                <a16:creationId xmlns:a16="http://schemas.microsoft.com/office/drawing/2014/main" id="{1875A703-3479-442C-9520-85606DD71730}"/>
              </a:ext>
            </a:extLst>
          </p:cNvPr>
          <p:cNvGraphicFramePr>
            <a:graphicFrameLocks noGrp="1"/>
          </p:cNvGraphicFramePr>
          <p:nvPr>
            <p:extLst>
              <p:ext uri="{D42A27DB-BD31-4B8C-83A1-F6EECF244321}">
                <p14:modId xmlns:p14="http://schemas.microsoft.com/office/powerpoint/2010/main" val="2732782266"/>
              </p:ext>
            </p:extLst>
          </p:nvPr>
        </p:nvGraphicFramePr>
        <p:xfrm>
          <a:off x="1844920" y="2074985"/>
          <a:ext cx="8887061" cy="4050988"/>
        </p:xfrm>
        <a:graphic>
          <a:graphicData uri="http://schemas.openxmlformats.org/drawingml/2006/table">
            <a:tbl>
              <a:tblPr>
                <a:tableStyleId>{ED083AE6-46FA-4A59-8FB0-9F97EB10719F}</a:tableStyleId>
              </a:tblPr>
              <a:tblGrid>
                <a:gridCol w="1115067">
                  <a:extLst>
                    <a:ext uri="{9D8B030D-6E8A-4147-A177-3AD203B41FA5}">
                      <a16:colId xmlns:a16="http://schemas.microsoft.com/office/drawing/2014/main" val="829782584"/>
                    </a:ext>
                  </a:extLst>
                </a:gridCol>
                <a:gridCol w="1656910">
                  <a:extLst>
                    <a:ext uri="{9D8B030D-6E8A-4147-A177-3AD203B41FA5}">
                      <a16:colId xmlns:a16="http://schemas.microsoft.com/office/drawing/2014/main" val="2510009182"/>
                    </a:ext>
                  </a:extLst>
                </a:gridCol>
                <a:gridCol w="6115084">
                  <a:extLst>
                    <a:ext uri="{9D8B030D-6E8A-4147-A177-3AD203B41FA5}">
                      <a16:colId xmlns:a16="http://schemas.microsoft.com/office/drawing/2014/main" val="1744907623"/>
                    </a:ext>
                  </a:extLst>
                </a:gridCol>
              </a:tblGrid>
              <a:tr h="333999">
                <a:tc rowSpan="2">
                  <a:txBody>
                    <a:bodyPr/>
                    <a:lstStyle>
                      <a:lvl1pPr>
                        <a:spcBef>
                          <a:spcPct val="20000"/>
                        </a:spcBef>
                        <a:tabLst>
                          <a:tab pos="4000500" algn="l"/>
                        </a:tabLst>
                        <a:defRPr sz="2800" b="1">
                          <a:solidFill>
                            <a:srgbClr val="0000FF"/>
                          </a:solidFill>
                          <a:latin typeface="Arial" panose="020B0604020202020204" pitchFamily="34" charset="0"/>
                          <a:ea typeface="楷体_GB2312" pitchFamily="49" charset="-122"/>
                          <a:cs typeface="楷体_GB2312" pitchFamily="49" charset="-122"/>
                        </a:defRPr>
                      </a:lvl1pPr>
                      <a:lvl2pPr marL="742950" indent="-285750">
                        <a:spcBef>
                          <a:spcPct val="20000"/>
                        </a:spcBef>
                        <a:tabLst>
                          <a:tab pos="4000500" algn="l"/>
                        </a:tabLst>
                        <a:defRPr sz="2400" b="1">
                          <a:solidFill>
                            <a:schemeClr val="tx1"/>
                          </a:solidFill>
                          <a:latin typeface="Arial" panose="020B0604020202020204" pitchFamily="34" charset="0"/>
                          <a:ea typeface="楷体_GB2312" pitchFamily="49" charset="-122"/>
                          <a:cs typeface="楷体_GB2312" pitchFamily="49" charset="-122"/>
                        </a:defRPr>
                      </a:lvl2pPr>
                      <a:lvl3pPr marL="1143000" indent="-228600">
                        <a:spcBef>
                          <a:spcPct val="20000"/>
                        </a:spcBef>
                        <a:tabLst>
                          <a:tab pos="4000500" algn="l"/>
                        </a:tabLst>
                        <a:defRPr sz="2000" b="1">
                          <a:solidFill>
                            <a:schemeClr val="tx1"/>
                          </a:solidFill>
                          <a:latin typeface="Arial" panose="020B0604020202020204" pitchFamily="34" charset="0"/>
                          <a:ea typeface="楷体_GB2312" pitchFamily="49" charset="-122"/>
                          <a:cs typeface="楷体_GB2312" pitchFamily="49" charset="-122"/>
                        </a:defRPr>
                      </a:lvl3pPr>
                      <a:lvl4pPr marL="16002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4pPr>
                      <a:lvl5pPr marL="20574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5pPr>
                      <a:lvl6pPr marL="25146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6pPr>
                      <a:lvl7pPr marL="29718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7pPr>
                      <a:lvl8pPr marL="34290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8pPr>
                      <a:lvl9pPr marL="38862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9p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dirty="0">
                          <a:ln>
                            <a:noFill/>
                          </a:ln>
                          <a:solidFill>
                            <a:schemeClr val="bg1"/>
                          </a:solidFill>
                          <a:effectLst/>
                          <a:latin typeface="思源宋体 Heavy" panose="02020900000000000000" pitchFamily="18" charset="-122"/>
                          <a:ea typeface="思源宋体 Heavy" panose="02020900000000000000" pitchFamily="18" charset="-122"/>
                        </a:rPr>
                        <a:t>区位含义</a:t>
                      </a:r>
                      <a:endParaRPr kumimoji="0" lang="zh-CN" altLang="en-US" sz="1400" b="0" i="0" u="none" strike="noStrike" cap="none" normalizeH="0" baseline="0" dirty="0">
                        <a:ln>
                          <a:noFill/>
                        </a:ln>
                        <a:solidFill>
                          <a:schemeClr val="bg1"/>
                        </a:solidFill>
                        <a:effectLst/>
                        <a:latin typeface="思源宋体 Heavy" panose="02020900000000000000" pitchFamily="18" charset="-122"/>
                        <a:ea typeface="思源宋体 Heavy" panose="02020900000000000000" pitchFamily="18" charset="-122"/>
                      </a:endParaRPr>
                    </a:p>
                  </a:txBody>
                  <a:tcPr anchor="ctr" horzOverflow="overflow">
                    <a:solidFill>
                      <a:srgbClr val="FA9811"/>
                    </a:solidFill>
                  </a:tcPr>
                </a:tc>
                <a:tc>
                  <a:txBody>
                    <a:bodyPr/>
                    <a:lstStyle>
                      <a:lvl1pPr>
                        <a:spcBef>
                          <a:spcPct val="20000"/>
                        </a:spcBef>
                        <a:tabLst>
                          <a:tab pos="4000500" algn="l"/>
                        </a:tabLst>
                        <a:defRPr sz="2800" b="1">
                          <a:solidFill>
                            <a:srgbClr val="0000FF"/>
                          </a:solidFill>
                          <a:latin typeface="Arial" panose="020B0604020202020204" pitchFamily="34" charset="0"/>
                          <a:ea typeface="楷体_GB2312" pitchFamily="49" charset="-122"/>
                          <a:cs typeface="楷体_GB2312" pitchFamily="49" charset="-122"/>
                        </a:defRPr>
                      </a:lvl1pPr>
                      <a:lvl2pPr marL="742950" indent="-285750">
                        <a:spcBef>
                          <a:spcPct val="20000"/>
                        </a:spcBef>
                        <a:tabLst>
                          <a:tab pos="4000500" algn="l"/>
                        </a:tabLst>
                        <a:defRPr sz="2400" b="1">
                          <a:solidFill>
                            <a:schemeClr val="tx1"/>
                          </a:solidFill>
                          <a:latin typeface="Arial" panose="020B0604020202020204" pitchFamily="34" charset="0"/>
                          <a:ea typeface="楷体_GB2312" pitchFamily="49" charset="-122"/>
                          <a:cs typeface="楷体_GB2312" pitchFamily="49" charset="-122"/>
                        </a:defRPr>
                      </a:lvl2pPr>
                      <a:lvl3pPr marL="1143000" indent="-228600">
                        <a:spcBef>
                          <a:spcPct val="20000"/>
                        </a:spcBef>
                        <a:tabLst>
                          <a:tab pos="4000500" algn="l"/>
                        </a:tabLst>
                        <a:defRPr sz="2000" b="1">
                          <a:solidFill>
                            <a:schemeClr val="tx1"/>
                          </a:solidFill>
                          <a:latin typeface="Arial" panose="020B0604020202020204" pitchFamily="34" charset="0"/>
                          <a:ea typeface="楷体_GB2312" pitchFamily="49" charset="-122"/>
                          <a:cs typeface="楷体_GB2312" pitchFamily="49" charset="-122"/>
                        </a:defRPr>
                      </a:lvl3pPr>
                      <a:lvl4pPr marL="16002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4pPr>
                      <a:lvl5pPr marL="20574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5pPr>
                      <a:lvl6pPr marL="25146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6pPr>
                      <a:lvl7pPr marL="29718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7pPr>
                      <a:lvl8pPr marL="34290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8pPr>
                      <a:lvl9pPr marL="38862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9p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绝对区位</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tc>
                  <a:txBody>
                    <a:bodyPr/>
                    <a:lstStyle>
                      <a:lvl1pPr>
                        <a:spcBef>
                          <a:spcPct val="20000"/>
                        </a:spcBef>
                        <a:tabLst>
                          <a:tab pos="4000500" algn="l"/>
                        </a:tabLst>
                        <a:defRPr sz="2800" b="1">
                          <a:solidFill>
                            <a:srgbClr val="0000FF"/>
                          </a:solidFill>
                          <a:latin typeface="Arial" panose="020B0604020202020204" pitchFamily="34" charset="0"/>
                          <a:ea typeface="楷体_GB2312" pitchFamily="49" charset="-122"/>
                          <a:cs typeface="楷体_GB2312" pitchFamily="49" charset="-122"/>
                        </a:defRPr>
                      </a:lvl1pPr>
                      <a:lvl2pPr marL="742950" indent="-285750">
                        <a:spcBef>
                          <a:spcPct val="20000"/>
                        </a:spcBef>
                        <a:tabLst>
                          <a:tab pos="4000500" algn="l"/>
                        </a:tabLst>
                        <a:defRPr sz="2400" b="1">
                          <a:solidFill>
                            <a:schemeClr val="tx1"/>
                          </a:solidFill>
                          <a:latin typeface="Arial" panose="020B0604020202020204" pitchFamily="34" charset="0"/>
                          <a:ea typeface="楷体_GB2312" pitchFamily="49" charset="-122"/>
                          <a:cs typeface="楷体_GB2312" pitchFamily="49" charset="-122"/>
                        </a:defRPr>
                      </a:lvl2pPr>
                      <a:lvl3pPr marL="1143000" indent="-228600">
                        <a:spcBef>
                          <a:spcPct val="20000"/>
                        </a:spcBef>
                        <a:tabLst>
                          <a:tab pos="4000500" algn="l"/>
                        </a:tabLst>
                        <a:defRPr sz="2000" b="1">
                          <a:solidFill>
                            <a:schemeClr val="tx1"/>
                          </a:solidFill>
                          <a:latin typeface="Arial" panose="020B0604020202020204" pitchFamily="34" charset="0"/>
                          <a:ea typeface="楷体_GB2312" pitchFamily="49" charset="-122"/>
                          <a:cs typeface="楷体_GB2312" pitchFamily="49" charset="-122"/>
                        </a:defRPr>
                      </a:lvl3pPr>
                      <a:lvl4pPr marL="16002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4pPr>
                      <a:lvl5pPr marL="20574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5pPr>
                      <a:lvl6pPr marL="25146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6pPr>
                      <a:lvl7pPr marL="29718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7pPr>
                      <a:lvl8pPr marL="34290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8pPr>
                      <a:lvl9pPr marL="38862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9pPr>
                    </a:lstStyle>
                    <a:p>
                      <a:pPr marL="0" marR="0" lvl="0" indent="0" algn="l"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农业生产所选定的地理位置</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extLst>
                  <a:ext uri="{0D108BD9-81ED-4DB2-BD59-A6C34878D82A}">
                    <a16:rowId xmlns:a16="http://schemas.microsoft.com/office/drawing/2014/main" val="1328109269"/>
                  </a:ext>
                </a:extLst>
              </a:tr>
              <a:tr h="476379">
                <a:tc vMerge="1">
                  <a:txBody>
                    <a:bodyPr/>
                    <a:lstStyle/>
                    <a:p>
                      <a:endParaRPr lang="zh-CN" altLang="en-US"/>
                    </a:p>
                  </a:txBody>
                  <a:tcPr/>
                </a:tc>
                <a:tc>
                  <a:txBody>
                    <a:bodyPr/>
                    <a:lstStyle>
                      <a:lvl1pPr>
                        <a:spcBef>
                          <a:spcPct val="20000"/>
                        </a:spcBef>
                        <a:tabLst>
                          <a:tab pos="4000500" algn="l"/>
                        </a:tabLst>
                        <a:defRPr sz="2800" b="1">
                          <a:solidFill>
                            <a:srgbClr val="0000FF"/>
                          </a:solidFill>
                          <a:latin typeface="Arial" panose="020B0604020202020204" pitchFamily="34" charset="0"/>
                          <a:ea typeface="楷体_GB2312" pitchFamily="49" charset="-122"/>
                          <a:cs typeface="楷体_GB2312" pitchFamily="49" charset="-122"/>
                        </a:defRPr>
                      </a:lvl1pPr>
                      <a:lvl2pPr marL="742950" indent="-285750">
                        <a:spcBef>
                          <a:spcPct val="20000"/>
                        </a:spcBef>
                        <a:tabLst>
                          <a:tab pos="4000500" algn="l"/>
                        </a:tabLst>
                        <a:defRPr sz="2400" b="1">
                          <a:solidFill>
                            <a:schemeClr val="tx1"/>
                          </a:solidFill>
                          <a:latin typeface="Arial" panose="020B0604020202020204" pitchFamily="34" charset="0"/>
                          <a:ea typeface="楷体_GB2312" pitchFamily="49" charset="-122"/>
                          <a:cs typeface="楷体_GB2312" pitchFamily="49" charset="-122"/>
                        </a:defRPr>
                      </a:lvl2pPr>
                      <a:lvl3pPr marL="1143000" indent="-228600">
                        <a:spcBef>
                          <a:spcPct val="20000"/>
                        </a:spcBef>
                        <a:tabLst>
                          <a:tab pos="4000500" algn="l"/>
                        </a:tabLst>
                        <a:defRPr sz="2000" b="1">
                          <a:solidFill>
                            <a:schemeClr val="tx1"/>
                          </a:solidFill>
                          <a:latin typeface="Arial" panose="020B0604020202020204" pitchFamily="34" charset="0"/>
                          <a:ea typeface="楷体_GB2312" pitchFamily="49" charset="-122"/>
                          <a:cs typeface="楷体_GB2312" pitchFamily="49" charset="-122"/>
                        </a:defRPr>
                      </a:lvl3pPr>
                      <a:lvl4pPr marL="16002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4pPr>
                      <a:lvl5pPr marL="20574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5pPr>
                      <a:lvl6pPr marL="25146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6pPr>
                      <a:lvl7pPr marL="29718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7pPr>
                      <a:lvl8pPr marL="34290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8pPr>
                      <a:lvl9pPr marL="38862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9p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a:ln>
                            <a:noFill/>
                          </a:ln>
                          <a:solidFill>
                            <a:schemeClr val="tx1"/>
                          </a:solidFill>
                          <a:effectLst/>
                          <a:latin typeface="思源宋体 SemiBold" panose="02020600000000000000" pitchFamily="18" charset="-122"/>
                          <a:ea typeface="思源宋体 SemiBold" panose="02020600000000000000" pitchFamily="18" charset="-122"/>
                        </a:rPr>
                        <a:t>相对区位</a:t>
                      </a:r>
                      <a:endParaRPr kumimoji="0" lang="zh-CN" altLang="en-US" sz="1400" b="0" i="0" u="none" strike="noStrike" cap="none" normalizeH="0" baseline="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tc>
                  <a:txBody>
                    <a:bodyPr/>
                    <a:lstStyle>
                      <a:lvl1pPr>
                        <a:spcBef>
                          <a:spcPct val="20000"/>
                        </a:spcBef>
                        <a:tabLst>
                          <a:tab pos="4000500" algn="l"/>
                        </a:tabLst>
                        <a:defRPr sz="2800" b="1">
                          <a:solidFill>
                            <a:srgbClr val="0000FF"/>
                          </a:solidFill>
                          <a:latin typeface="Arial" panose="020B0604020202020204" pitchFamily="34" charset="0"/>
                          <a:ea typeface="楷体_GB2312" pitchFamily="49" charset="-122"/>
                          <a:cs typeface="楷体_GB2312" pitchFamily="49" charset="-122"/>
                        </a:defRPr>
                      </a:lvl1pPr>
                      <a:lvl2pPr marL="742950" indent="-285750">
                        <a:spcBef>
                          <a:spcPct val="20000"/>
                        </a:spcBef>
                        <a:tabLst>
                          <a:tab pos="4000500" algn="l"/>
                        </a:tabLst>
                        <a:defRPr sz="2400" b="1">
                          <a:solidFill>
                            <a:schemeClr val="tx1"/>
                          </a:solidFill>
                          <a:latin typeface="Arial" panose="020B0604020202020204" pitchFamily="34" charset="0"/>
                          <a:ea typeface="楷体_GB2312" pitchFamily="49" charset="-122"/>
                          <a:cs typeface="楷体_GB2312" pitchFamily="49" charset="-122"/>
                        </a:defRPr>
                      </a:lvl2pPr>
                      <a:lvl3pPr marL="1143000" indent="-228600">
                        <a:spcBef>
                          <a:spcPct val="20000"/>
                        </a:spcBef>
                        <a:tabLst>
                          <a:tab pos="4000500" algn="l"/>
                        </a:tabLst>
                        <a:defRPr sz="2000" b="1">
                          <a:solidFill>
                            <a:schemeClr val="tx1"/>
                          </a:solidFill>
                          <a:latin typeface="Arial" panose="020B0604020202020204" pitchFamily="34" charset="0"/>
                          <a:ea typeface="楷体_GB2312" pitchFamily="49" charset="-122"/>
                          <a:cs typeface="楷体_GB2312" pitchFamily="49" charset="-122"/>
                        </a:defRPr>
                      </a:lvl3pPr>
                      <a:lvl4pPr marL="16002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4pPr>
                      <a:lvl5pPr marL="20574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5pPr>
                      <a:lvl6pPr marL="25146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6pPr>
                      <a:lvl7pPr marL="29718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7pPr>
                      <a:lvl8pPr marL="34290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8pPr>
                      <a:lvl9pPr marL="38862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9pPr>
                    </a:lstStyle>
                    <a:p>
                      <a:pPr marL="0" marR="0" lvl="0" indent="0" algn="l"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农业与地理环境</a:t>
                      </a:r>
                      <a:r>
                        <a:rPr kumimoji="0" lang="en-US" altLang="zh-CN"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a:t>
                      </a: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包括自然环境和社会环境</a:t>
                      </a:r>
                      <a:r>
                        <a:rPr kumimoji="0" lang="en-US" altLang="zh-CN"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a:t>
                      </a: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各因素的相互联系</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extLst>
                  <a:ext uri="{0D108BD9-81ED-4DB2-BD59-A6C34878D82A}">
                    <a16:rowId xmlns:a16="http://schemas.microsoft.com/office/drawing/2014/main" val="247794048"/>
                  </a:ext>
                </a:extLst>
              </a:tr>
              <a:tr h="476379">
                <a:tc rowSpan="2">
                  <a:txBody>
                    <a:bodyPr/>
                    <a:lstStyle>
                      <a:lvl1pPr>
                        <a:spcBef>
                          <a:spcPct val="20000"/>
                        </a:spcBef>
                        <a:tabLst>
                          <a:tab pos="4000500" algn="l"/>
                        </a:tabLst>
                        <a:defRPr sz="2800" b="1">
                          <a:solidFill>
                            <a:srgbClr val="0000FF"/>
                          </a:solidFill>
                          <a:latin typeface="Arial" panose="020B0604020202020204" pitchFamily="34" charset="0"/>
                          <a:ea typeface="楷体_GB2312" pitchFamily="49" charset="-122"/>
                          <a:cs typeface="楷体_GB2312" pitchFamily="49" charset="-122"/>
                        </a:defRPr>
                      </a:lvl1pPr>
                      <a:lvl2pPr marL="742950" indent="-285750">
                        <a:spcBef>
                          <a:spcPct val="20000"/>
                        </a:spcBef>
                        <a:tabLst>
                          <a:tab pos="4000500" algn="l"/>
                        </a:tabLst>
                        <a:defRPr sz="2400" b="1">
                          <a:solidFill>
                            <a:schemeClr val="tx1"/>
                          </a:solidFill>
                          <a:latin typeface="Arial" panose="020B0604020202020204" pitchFamily="34" charset="0"/>
                          <a:ea typeface="楷体_GB2312" pitchFamily="49" charset="-122"/>
                          <a:cs typeface="楷体_GB2312" pitchFamily="49" charset="-122"/>
                        </a:defRPr>
                      </a:lvl2pPr>
                      <a:lvl3pPr marL="1143000" indent="-228600">
                        <a:spcBef>
                          <a:spcPct val="20000"/>
                        </a:spcBef>
                        <a:tabLst>
                          <a:tab pos="4000500" algn="l"/>
                        </a:tabLst>
                        <a:defRPr sz="2000" b="1">
                          <a:solidFill>
                            <a:schemeClr val="tx1"/>
                          </a:solidFill>
                          <a:latin typeface="Arial" panose="020B0604020202020204" pitchFamily="34" charset="0"/>
                          <a:ea typeface="楷体_GB2312" pitchFamily="49" charset="-122"/>
                          <a:cs typeface="楷体_GB2312" pitchFamily="49" charset="-122"/>
                        </a:defRPr>
                      </a:lvl3pPr>
                      <a:lvl4pPr marL="16002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4pPr>
                      <a:lvl5pPr marL="20574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5pPr>
                      <a:lvl6pPr marL="25146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6pPr>
                      <a:lvl7pPr marL="29718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7pPr>
                      <a:lvl8pPr marL="34290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8pPr>
                      <a:lvl9pPr marL="38862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9p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dirty="0">
                          <a:ln>
                            <a:noFill/>
                          </a:ln>
                          <a:solidFill>
                            <a:schemeClr val="bg1"/>
                          </a:solidFill>
                          <a:effectLst/>
                          <a:latin typeface="思源宋体 Heavy" panose="02020900000000000000" pitchFamily="18" charset="-122"/>
                          <a:ea typeface="思源宋体 Heavy" panose="02020900000000000000" pitchFamily="18" charset="-122"/>
                        </a:rPr>
                        <a:t>区位因素</a:t>
                      </a:r>
                      <a:endParaRPr kumimoji="0" lang="zh-CN" altLang="en-US" sz="1400" b="0" i="0" u="none" strike="noStrike" cap="none" normalizeH="0" baseline="0" dirty="0">
                        <a:ln>
                          <a:noFill/>
                        </a:ln>
                        <a:solidFill>
                          <a:schemeClr val="bg1"/>
                        </a:solidFill>
                        <a:effectLst/>
                        <a:latin typeface="思源宋体 Heavy" panose="02020900000000000000" pitchFamily="18" charset="-122"/>
                        <a:ea typeface="思源宋体 Heavy" panose="02020900000000000000" pitchFamily="18" charset="-122"/>
                      </a:endParaRPr>
                    </a:p>
                  </a:txBody>
                  <a:tcPr anchor="ctr" horzOverflow="overflow">
                    <a:solidFill>
                      <a:srgbClr val="FA9811"/>
                    </a:solidFill>
                  </a:tcPr>
                </a:tc>
                <a:tc>
                  <a:txBody>
                    <a:bodyPr/>
                    <a:lstStyle>
                      <a:lvl1pPr>
                        <a:spcBef>
                          <a:spcPct val="20000"/>
                        </a:spcBef>
                        <a:tabLst>
                          <a:tab pos="4000500" algn="l"/>
                        </a:tabLst>
                        <a:defRPr sz="2800" b="1">
                          <a:solidFill>
                            <a:srgbClr val="0000FF"/>
                          </a:solidFill>
                          <a:latin typeface="Arial" panose="020B0604020202020204" pitchFamily="34" charset="0"/>
                          <a:ea typeface="楷体_GB2312" pitchFamily="49" charset="-122"/>
                          <a:cs typeface="楷体_GB2312" pitchFamily="49" charset="-122"/>
                        </a:defRPr>
                      </a:lvl1pPr>
                      <a:lvl2pPr marL="742950" indent="-285750">
                        <a:spcBef>
                          <a:spcPct val="20000"/>
                        </a:spcBef>
                        <a:tabLst>
                          <a:tab pos="4000500" algn="l"/>
                        </a:tabLst>
                        <a:defRPr sz="2400" b="1">
                          <a:solidFill>
                            <a:schemeClr val="tx1"/>
                          </a:solidFill>
                          <a:latin typeface="Arial" panose="020B0604020202020204" pitchFamily="34" charset="0"/>
                          <a:ea typeface="楷体_GB2312" pitchFamily="49" charset="-122"/>
                          <a:cs typeface="楷体_GB2312" pitchFamily="49" charset="-122"/>
                        </a:defRPr>
                      </a:lvl2pPr>
                      <a:lvl3pPr marL="1143000" indent="-228600">
                        <a:spcBef>
                          <a:spcPct val="20000"/>
                        </a:spcBef>
                        <a:tabLst>
                          <a:tab pos="4000500" algn="l"/>
                        </a:tabLst>
                        <a:defRPr sz="2000" b="1">
                          <a:solidFill>
                            <a:schemeClr val="tx1"/>
                          </a:solidFill>
                          <a:latin typeface="Arial" panose="020B0604020202020204" pitchFamily="34" charset="0"/>
                          <a:ea typeface="楷体_GB2312" pitchFamily="49" charset="-122"/>
                          <a:cs typeface="楷体_GB2312" pitchFamily="49" charset="-122"/>
                        </a:defRPr>
                      </a:lvl3pPr>
                      <a:lvl4pPr marL="16002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4pPr>
                      <a:lvl5pPr marL="20574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5pPr>
                      <a:lvl6pPr marL="25146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6pPr>
                      <a:lvl7pPr marL="29718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7pPr>
                      <a:lvl8pPr marL="34290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8pPr>
                      <a:lvl9pPr marL="38862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9p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a:ln>
                            <a:noFill/>
                          </a:ln>
                          <a:solidFill>
                            <a:schemeClr val="tx1"/>
                          </a:solidFill>
                          <a:effectLst/>
                          <a:latin typeface="思源宋体 SemiBold" panose="02020600000000000000" pitchFamily="18" charset="-122"/>
                          <a:ea typeface="思源宋体 SemiBold" panose="02020600000000000000" pitchFamily="18" charset="-122"/>
                        </a:rPr>
                        <a:t>自然环境因素</a:t>
                      </a:r>
                      <a:endParaRPr kumimoji="0" lang="zh-CN" altLang="en-US" sz="1400" b="0" i="0" u="none" strike="noStrike" cap="none" normalizeH="0" baseline="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tc>
                  <a:txBody>
                    <a:bodyPr/>
                    <a:lstStyle>
                      <a:lvl1pPr>
                        <a:spcBef>
                          <a:spcPct val="20000"/>
                        </a:spcBef>
                        <a:tabLst>
                          <a:tab pos="4000500" algn="l"/>
                        </a:tabLst>
                        <a:defRPr sz="2800" b="1">
                          <a:solidFill>
                            <a:srgbClr val="0000FF"/>
                          </a:solidFill>
                          <a:latin typeface="Arial" panose="020B0604020202020204" pitchFamily="34" charset="0"/>
                          <a:ea typeface="楷体_GB2312" pitchFamily="49" charset="-122"/>
                          <a:cs typeface="楷体_GB2312" pitchFamily="49" charset="-122"/>
                        </a:defRPr>
                      </a:lvl1pPr>
                      <a:lvl2pPr marL="742950" indent="-285750">
                        <a:spcBef>
                          <a:spcPct val="20000"/>
                        </a:spcBef>
                        <a:tabLst>
                          <a:tab pos="4000500" algn="l"/>
                        </a:tabLst>
                        <a:defRPr sz="2400" b="1">
                          <a:solidFill>
                            <a:schemeClr val="tx1"/>
                          </a:solidFill>
                          <a:latin typeface="Arial" panose="020B0604020202020204" pitchFamily="34" charset="0"/>
                          <a:ea typeface="楷体_GB2312" pitchFamily="49" charset="-122"/>
                          <a:cs typeface="楷体_GB2312" pitchFamily="49" charset="-122"/>
                        </a:defRPr>
                      </a:lvl2pPr>
                      <a:lvl3pPr marL="1143000" indent="-228600">
                        <a:spcBef>
                          <a:spcPct val="20000"/>
                        </a:spcBef>
                        <a:tabLst>
                          <a:tab pos="4000500" algn="l"/>
                        </a:tabLst>
                        <a:defRPr sz="2000" b="1">
                          <a:solidFill>
                            <a:schemeClr val="tx1"/>
                          </a:solidFill>
                          <a:latin typeface="Arial" panose="020B0604020202020204" pitchFamily="34" charset="0"/>
                          <a:ea typeface="楷体_GB2312" pitchFamily="49" charset="-122"/>
                          <a:cs typeface="楷体_GB2312" pitchFamily="49" charset="-122"/>
                        </a:defRPr>
                      </a:lvl3pPr>
                      <a:lvl4pPr marL="16002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4pPr>
                      <a:lvl5pPr marL="20574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5pPr>
                      <a:lvl6pPr marL="25146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6pPr>
                      <a:lvl7pPr marL="29718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7pPr>
                      <a:lvl8pPr marL="34290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8pPr>
                      <a:lvl9pPr marL="38862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9pPr>
                    </a:lstStyle>
                    <a:p>
                      <a:pPr marL="0" marR="0" lvl="0" indent="0" algn="l"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气候、地形、土壤、水源等</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extLst>
                  <a:ext uri="{0D108BD9-81ED-4DB2-BD59-A6C34878D82A}">
                    <a16:rowId xmlns:a16="http://schemas.microsoft.com/office/drawing/2014/main" val="878813828"/>
                  </a:ext>
                </a:extLst>
              </a:tr>
              <a:tr h="476379">
                <a:tc vMerge="1">
                  <a:txBody>
                    <a:bodyPr/>
                    <a:lstStyle/>
                    <a:p>
                      <a:endParaRPr lang="zh-CN" altLang="en-US"/>
                    </a:p>
                  </a:txBody>
                  <a:tcPr/>
                </a:tc>
                <a:tc>
                  <a:txBody>
                    <a:bodyPr/>
                    <a:lstStyle>
                      <a:lvl1pPr>
                        <a:spcBef>
                          <a:spcPct val="20000"/>
                        </a:spcBef>
                        <a:tabLst>
                          <a:tab pos="4000500" algn="l"/>
                        </a:tabLst>
                        <a:defRPr sz="2800" b="1">
                          <a:solidFill>
                            <a:srgbClr val="0000FF"/>
                          </a:solidFill>
                          <a:latin typeface="Arial" panose="020B0604020202020204" pitchFamily="34" charset="0"/>
                          <a:ea typeface="楷体_GB2312" pitchFamily="49" charset="-122"/>
                          <a:cs typeface="楷体_GB2312" pitchFamily="49" charset="-122"/>
                        </a:defRPr>
                      </a:lvl1pPr>
                      <a:lvl2pPr marL="742950" indent="-285750">
                        <a:spcBef>
                          <a:spcPct val="20000"/>
                        </a:spcBef>
                        <a:tabLst>
                          <a:tab pos="4000500" algn="l"/>
                        </a:tabLst>
                        <a:defRPr sz="2400" b="1">
                          <a:solidFill>
                            <a:schemeClr val="tx1"/>
                          </a:solidFill>
                          <a:latin typeface="Arial" panose="020B0604020202020204" pitchFamily="34" charset="0"/>
                          <a:ea typeface="楷体_GB2312" pitchFamily="49" charset="-122"/>
                          <a:cs typeface="楷体_GB2312" pitchFamily="49" charset="-122"/>
                        </a:defRPr>
                      </a:lvl2pPr>
                      <a:lvl3pPr marL="1143000" indent="-228600">
                        <a:spcBef>
                          <a:spcPct val="20000"/>
                        </a:spcBef>
                        <a:tabLst>
                          <a:tab pos="4000500" algn="l"/>
                        </a:tabLst>
                        <a:defRPr sz="2000" b="1">
                          <a:solidFill>
                            <a:schemeClr val="tx1"/>
                          </a:solidFill>
                          <a:latin typeface="Arial" panose="020B0604020202020204" pitchFamily="34" charset="0"/>
                          <a:ea typeface="楷体_GB2312" pitchFamily="49" charset="-122"/>
                          <a:cs typeface="楷体_GB2312" pitchFamily="49" charset="-122"/>
                        </a:defRPr>
                      </a:lvl3pPr>
                      <a:lvl4pPr marL="16002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4pPr>
                      <a:lvl5pPr marL="20574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5pPr>
                      <a:lvl6pPr marL="25146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6pPr>
                      <a:lvl7pPr marL="29718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7pPr>
                      <a:lvl8pPr marL="34290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8pPr>
                      <a:lvl9pPr marL="38862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9p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a:ln>
                            <a:noFill/>
                          </a:ln>
                          <a:solidFill>
                            <a:schemeClr val="tx1"/>
                          </a:solidFill>
                          <a:effectLst/>
                          <a:latin typeface="思源宋体 SemiBold" panose="02020600000000000000" pitchFamily="18" charset="-122"/>
                          <a:ea typeface="思源宋体 SemiBold" panose="02020600000000000000" pitchFamily="18" charset="-122"/>
                        </a:rPr>
                        <a:t>社会环境因素</a:t>
                      </a:r>
                      <a:endParaRPr kumimoji="0" lang="zh-CN" altLang="en-US" sz="1400" b="0" i="0" u="none" strike="noStrike" cap="none" normalizeH="0" baseline="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tc>
                  <a:txBody>
                    <a:bodyPr/>
                    <a:lstStyle>
                      <a:lvl1pPr>
                        <a:spcBef>
                          <a:spcPct val="20000"/>
                        </a:spcBef>
                        <a:tabLst>
                          <a:tab pos="4000500" algn="l"/>
                        </a:tabLst>
                        <a:defRPr sz="2800" b="1">
                          <a:solidFill>
                            <a:srgbClr val="0000FF"/>
                          </a:solidFill>
                          <a:latin typeface="Arial" panose="020B0604020202020204" pitchFamily="34" charset="0"/>
                          <a:ea typeface="楷体_GB2312" pitchFamily="49" charset="-122"/>
                          <a:cs typeface="楷体_GB2312" pitchFamily="49" charset="-122"/>
                        </a:defRPr>
                      </a:lvl1pPr>
                      <a:lvl2pPr marL="742950" indent="-285750">
                        <a:spcBef>
                          <a:spcPct val="20000"/>
                        </a:spcBef>
                        <a:tabLst>
                          <a:tab pos="4000500" algn="l"/>
                        </a:tabLst>
                        <a:defRPr sz="2400" b="1">
                          <a:solidFill>
                            <a:schemeClr val="tx1"/>
                          </a:solidFill>
                          <a:latin typeface="Arial" panose="020B0604020202020204" pitchFamily="34" charset="0"/>
                          <a:ea typeface="楷体_GB2312" pitchFamily="49" charset="-122"/>
                          <a:cs typeface="楷体_GB2312" pitchFamily="49" charset="-122"/>
                        </a:defRPr>
                      </a:lvl2pPr>
                      <a:lvl3pPr marL="1143000" indent="-228600">
                        <a:spcBef>
                          <a:spcPct val="20000"/>
                        </a:spcBef>
                        <a:tabLst>
                          <a:tab pos="4000500" algn="l"/>
                        </a:tabLst>
                        <a:defRPr sz="2000" b="1">
                          <a:solidFill>
                            <a:schemeClr val="tx1"/>
                          </a:solidFill>
                          <a:latin typeface="Arial" panose="020B0604020202020204" pitchFamily="34" charset="0"/>
                          <a:ea typeface="楷体_GB2312" pitchFamily="49" charset="-122"/>
                          <a:cs typeface="楷体_GB2312" pitchFamily="49" charset="-122"/>
                        </a:defRPr>
                      </a:lvl3pPr>
                      <a:lvl4pPr marL="16002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4pPr>
                      <a:lvl5pPr marL="2057400" indent="-228600">
                        <a:spcBef>
                          <a:spcPct val="20000"/>
                        </a:spcBef>
                        <a:tabLst>
                          <a:tab pos="4000500" algn="l"/>
                        </a:tabLst>
                        <a:defRPr b="1">
                          <a:solidFill>
                            <a:schemeClr val="tx1"/>
                          </a:solidFill>
                          <a:latin typeface="Arial" panose="020B0604020202020204" pitchFamily="34" charset="0"/>
                          <a:ea typeface="楷体_GB2312" pitchFamily="49" charset="-122"/>
                          <a:cs typeface="楷体_GB2312" pitchFamily="49" charset="-122"/>
                        </a:defRPr>
                      </a:lvl5pPr>
                      <a:lvl6pPr marL="25146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6pPr>
                      <a:lvl7pPr marL="29718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7pPr>
                      <a:lvl8pPr marL="34290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8pPr>
                      <a:lvl9pPr marL="3886200" indent="-228600" fontAlgn="base">
                        <a:spcBef>
                          <a:spcPct val="20000"/>
                        </a:spcBef>
                        <a:spcAft>
                          <a:spcPct val="0"/>
                        </a:spcAft>
                        <a:tabLst>
                          <a:tab pos="4000500" algn="l"/>
                        </a:tabLst>
                        <a:defRPr b="1">
                          <a:solidFill>
                            <a:schemeClr val="tx1"/>
                          </a:solidFill>
                          <a:latin typeface="Arial" panose="020B0604020202020204" pitchFamily="34" charset="0"/>
                          <a:ea typeface="楷体_GB2312" pitchFamily="49" charset="-122"/>
                          <a:cs typeface="楷体_GB2312" pitchFamily="49" charset="-122"/>
                        </a:defRPr>
                      </a:lvl9pPr>
                    </a:lstStyle>
                    <a:p>
                      <a:pPr marL="0" marR="0" lvl="0" indent="0" algn="l"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市场、科技、交通运输、政策、劳动力、机械、生产习惯等</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extLst>
                  <a:ext uri="{0D108BD9-81ED-4DB2-BD59-A6C34878D82A}">
                    <a16:rowId xmlns:a16="http://schemas.microsoft.com/office/drawing/2014/main" val="160919187"/>
                  </a:ext>
                </a:extLst>
              </a:tr>
              <a:tr h="476379">
                <a:tc rowSpan="2">
                  <a:txBody>
                    <a:body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defRPr/>
                      </a:pPr>
                      <a:r>
                        <a:rPr kumimoji="0" lang="zh-CN" altLang="en-US" sz="1400" u="none" strike="noStrike" cap="none" normalizeH="0" baseline="0" dirty="0">
                          <a:ln>
                            <a:noFill/>
                          </a:ln>
                          <a:solidFill>
                            <a:schemeClr val="bg1"/>
                          </a:solidFill>
                          <a:effectLst/>
                          <a:latin typeface="思源宋体 Heavy" panose="02020900000000000000" pitchFamily="18" charset="-122"/>
                          <a:ea typeface="思源宋体 Heavy" panose="02020900000000000000" pitchFamily="18" charset="-122"/>
                        </a:rPr>
                        <a:t>区位选择</a:t>
                      </a:r>
                      <a:endParaRPr kumimoji="0" lang="zh-CN" altLang="en-US" sz="1400" b="0" i="0" u="none" strike="noStrike" cap="none" normalizeH="0" baseline="0" dirty="0">
                        <a:ln>
                          <a:noFill/>
                        </a:ln>
                        <a:solidFill>
                          <a:schemeClr val="bg1"/>
                        </a:solidFill>
                        <a:effectLst/>
                        <a:latin typeface="思源宋体 Heavy" panose="02020900000000000000" pitchFamily="18" charset="-122"/>
                        <a:ea typeface="思源宋体 Heavy" panose="02020900000000000000" pitchFamily="18" charset="-122"/>
                      </a:endParaRPr>
                    </a:p>
                  </a:txBody>
                  <a:tcPr anchor="ctr" horzOverflow="overflow">
                    <a:solidFill>
                      <a:srgbClr val="FA9811"/>
                    </a:solidFill>
                  </a:tcPr>
                </a:tc>
                <a:tc>
                  <a:txBody>
                    <a:body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defRPr/>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方法</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tc>
                  <a:txBody>
                    <a:bodyPr/>
                    <a:lstStyle/>
                    <a:p>
                      <a:pPr marL="0" marR="0" lvl="0" indent="0" algn="l" defTabSz="914400" rtl="0" eaLnBrk="1" fontAlgn="base" latinLnBrk="0" hangingPunct="1">
                        <a:lnSpc>
                          <a:spcPct val="120000"/>
                        </a:lnSpc>
                        <a:spcBef>
                          <a:spcPct val="20000"/>
                        </a:spcBef>
                        <a:spcAft>
                          <a:spcPct val="0"/>
                        </a:spcAft>
                        <a:buClrTx/>
                        <a:buSzTx/>
                        <a:buFontTx/>
                        <a:buNone/>
                        <a:tabLst>
                          <a:tab pos="4000500" algn="l"/>
                        </a:tabLst>
                        <a:defRPr/>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综合考虑各区位因素的影响，因地制宜，采取合理的生产经营方式</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extLst>
                  <a:ext uri="{0D108BD9-81ED-4DB2-BD59-A6C34878D82A}">
                    <a16:rowId xmlns:a16="http://schemas.microsoft.com/office/drawing/2014/main" val="9544442"/>
                  </a:ext>
                </a:extLst>
              </a:tr>
              <a:tr h="476379">
                <a:tc vMerge="1">
                  <a:txBody>
                    <a:body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pPr>
                      <a:endParaRPr kumimoji="0" lang="zh-CN" altLang="en-US" sz="14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defRPr/>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实质</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tc>
                  <a:txBody>
                    <a:bodyPr/>
                    <a:lstStyle/>
                    <a:p>
                      <a:pPr marL="0" marR="0" lvl="0" indent="0" algn="l" defTabSz="914400" rtl="0" eaLnBrk="1" fontAlgn="base" latinLnBrk="0" hangingPunct="1">
                        <a:lnSpc>
                          <a:spcPct val="120000"/>
                        </a:lnSpc>
                        <a:spcBef>
                          <a:spcPct val="20000"/>
                        </a:spcBef>
                        <a:spcAft>
                          <a:spcPct val="0"/>
                        </a:spcAft>
                        <a:buClrTx/>
                        <a:buSzTx/>
                        <a:buFontTx/>
                        <a:buNone/>
                        <a:tabLst>
                          <a:tab pos="4000500" algn="l"/>
                        </a:tabLst>
                        <a:defRPr/>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对农业土地的合理利用</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extLst>
                  <a:ext uri="{0D108BD9-81ED-4DB2-BD59-A6C34878D82A}">
                    <a16:rowId xmlns:a16="http://schemas.microsoft.com/office/drawing/2014/main" val="2634456366"/>
                  </a:ext>
                </a:extLst>
              </a:tr>
              <a:tr h="476379">
                <a:tc rowSpan="2">
                  <a:txBody>
                    <a:body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dirty="0">
                          <a:ln>
                            <a:noFill/>
                          </a:ln>
                          <a:solidFill>
                            <a:schemeClr val="bg1"/>
                          </a:solidFill>
                          <a:effectLst/>
                          <a:latin typeface="思源宋体 Heavy" panose="02020900000000000000" pitchFamily="18" charset="-122"/>
                          <a:ea typeface="思源宋体 Heavy" panose="02020900000000000000" pitchFamily="18" charset="-122"/>
                        </a:rPr>
                        <a:t>区位因素</a:t>
                      </a:r>
                    </a:p>
                    <a:p>
                      <a:pPr marL="0" marR="0" lvl="0" indent="0" algn="ctr" defTabSz="914400" rtl="0" eaLnBrk="1" fontAlgn="base" latinLnBrk="0" hangingPunct="1">
                        <a:lnSpc>
                          <a:spcPct val="120000"/>
                        </a:lnSpc>
                        <a:spcBef>
                          <a:spcPct val="20000"/>
                        </a:spcBef>
                        <a:spcAft>
                          <a:spcPct val="0"/>
                        </a:spcAft>
                        <a:buClrTx/>
                        <a:buSzTx/>
                        <a:buFontTx/>
                        <a:buNone/>
                        <a:tabLst>
                          <a:tab pos="4000500" algn="l"/>
                        </a:tabLst>
                      </a:pPr>
                      <a:r>
                        <a:rPr kumimoji="0" lang="zh-CN" altLang="en-US" sz="1400" u="none" strike="noStrike" cap="none" normalizeH="0" baseline="0" dirty="0">
                          <a:ln>
                            <a:noFill/>
                          </a:ln>
                          <a:solidFill>
                            <a:schemeClr val="bg1"/>
                          </a:solidFill>
                          <a:effectLst/>
                          <a:latin typeface="思源宋体 Heavy" panose="02020900000000000000" pitchFamily="18" charset="-122"/>
                          <a:ea typeface="思源宋体 Heavy" panose="02020900000000000000" pitchFamily="18" charset="-122"/>
                        </a:rPr>
                        <a:t>的变化</a:t>
                      </a:r>
                    </a:p>
                    <a:p>
                      <a:pPr marL="0" marR="0" lvl="0" indent="0" algn="ctr" defTabSz="914400" rtl="0" eaLnBrk="1" fontAlgn="base" latinLnBrk="0" hangingPunct="1">
                        <a:lnSpc>
                          <a:spcPct val="120000"/>
                        </a:lnSpc>
                        <a:spcBef>
                          <a:spcPct val="20000"/>
                        </a:spcBef>
                        <a:spcAft>
                          <a:spcPct val="0"/>
                        </a:spcAft>
                        <a:buClrTx/>
                        <a:buSzTx/>
                        <a:buFontTx/>
                        <a:buNone/>
                        <a:tabLst>
                          <a:tab pos="4000500" algn="l"/>
                        </a:tabLst>
                      </a:pPr>
                      <a:endParaRPr kumimoji="0" lang="zh-CN" altLang="en-US" sz="1400" b="0" i="0" u="none" strike="noStrike" cap="none" normalizeH="0" baseline="0" dirty="0">
                        <a:ln>
                          <a:noFill/>
                        </a:ln>
                        <a:solidFill>
                          <a:schemeClr val="bg1"/>
                        </a:solidFill>
                        <a:effectLst/>
                        <a:latin typeface="思源宋体 Heavy" panose="02020900000000000000" pitchFamily="18" charset="-122"/>
                        <a:ea typeface="思源宋体 Heavy" panose="02020900000000000000" pitchFamily="18" charset="-122"/>
                      </a:endParaRPr>
                    </a:p>
                  </a:txBody>
                  <a:tcPr anchor="ctr" horzOverflow="overflow">
                    <a:solidFill>
                      <a:srgbClr val="FA9811"/>
                    </a:solidFill>
                  </a:tcPr>
                </a:tc>
                <a:tc>
                  <a:txBody>
                    <a:body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defRPr/>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差异</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tc>
                  <a:txBody>
                    <a:bodyPr/>
                    <a:lstStyle/>
                    <a:p>
                      <a:pPr marL="0" marR="0" lvl="0" indent="0" algn="l" defTabSz="914400" rtl="0" eaLnBrk="1" fontAlgn="base" latinLnBrk="0" hangingPunct="1">
                        <a:lnSpc>
                          <a:spcPct val="120000"/>
                        </a:lnSpc>
                        <a:spcBef>
                          <a:spcPct val="20000"/>
                        </a:spcBef>
                        <a:spcAft>
                          <a:spcPct val="0"/>
                        </a:spcAft>
                        <a:buClrTx/>
                        <a:buSzTx/>
                        <a:buFontTx/>
                        <a:buNone/>
                        <a:tabLst>
                          <a:tab pos="4000500" algn="l"/>
                        </a:tabLst>
                        <a:defRPr/>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自然因素比较稳定，社会经济因素发展变化较快</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extLst>
                  <a:ext uri="{0D108BD9-81ED-4DB2-BD59-A6C34878D82A}">
                    <a16:rowId xmlns:a16="http://schemas.microsoft.com/office/drawing/2014/main" val="921359758"/>
                  </a:ext>
                </a:extLst>
              </a:tr>
              <a:tr h="858715">
                <a:tc vMerge="1">
                  <a:txBody>
                    <a:body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pPr>
                      <a:endParaRPr kumimoji="0" lang="zh-CN" altLang="en-US" sz="14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20000"/>
                        </a:lnSpc>
                        <a:spcBef>
                          <a:spcPct val="20000"/>
                        </a:spcBef>
                        <a:spcAft>
                          <a:spcPct val="0"/>
                        </a:spcAft>
                        <a:buClrTx/>
                        <a:buSzTx/>
                        <a:buFontTx/>
                        <a:buNone/>
                        <a:tabLst>
                          <a:tab pos="4000500" algn="l"/>
                        </a:tabLst>
                        <a:defRPr/>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影响</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tc>
                  <a:txBody>
                    <a:bodyPr/>
                    <a:lstStyle/>
                    <a:p>
                      <a:pPr marL="0" marR="0" lvl="0" indent="0" algn="l" defTabSz="914400" rtl="0" eaLnBrk="1" fontAlgn="base" latinLnBrk="0" hangingPunct="1">
                        <a:lnSpc>
                          <a:spcPct val="120000"/>
                        </a:lnSpc>
                        <a:spcBef>
                          <a:spcPct val="20000"/>
                        </a:spcBef>
                        <a:spcAft>
                          <a:spcPct val="0"/>
                        </a:spcAft>
                        <a:buClrTx/>
                        <a:buSzTx/>
                        <a:buFontTx/>
                        <a:buNone/>
                        <a:tabLst>
                          <a:tab pos="4000500" algn="l"/>
                        </a:tabLst>
                        <a:defRPr/>
                      </a:pPr>
                      <a:r>
                        <a:rPr kumimoji="0" lang="zh-CN" altLang="en-US" sz="140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rPr>
                        <a:t>由于地理环境具有整体性，某个区位因素的变化会引起其他区位因素的变化。尤其是社会经济、文化和科技的发展，对自然环境的影响很大，进而对农业的区位选择影响也很大</a:t>
                      </a:r>
                      <a:endParaRPr kumimoji="0" lang="zh-CN" altLang="en-US" sz="1400" b="0" i="0" u="none" strike="noStrike" cap="none" normalizeH="0" baseline="0" dirty="0">
                        <a:ln>
                          <a:noFill/>
                        </a:ln>
                        <a:solidFill>
                          <a:schemeClr val="tx1"/>
                        </a:solidFill>
                        <a:effectLst/>
                        <a:latin typeface="思源宋体 SemiBold" panose="02020600000000000000" pitchFamily="18" charset="-122"/>
                        <a:ea typeface="思源宋体 SemiBold" panose="02020600000000000000" pitchFamily="18" charset="-122"/>
                      </a:endParaRPr>
                    </a:p>
                  </a:txBody>
                  <a:tcPr anchor="ctr" horzOverflow="overflow">
                    <a:solidFill>
                      <a:schemeClr val="bg1"/>
                    </a:solidFill>
                  </a:tcPr>
                </a:tc>
                <a:extLst>
                  <a:ext uri="{0D108BD9-81ED-4DB2-BD59-A6C34878D82A}">
                    <a16:rowId xmlns:a16="http://schemas.microsoft.com/office/drawing/2014/main" val="840004073"/>
                  </a:ext>
                </a:extLst>
              </a:tr>
            </a:tbl>
          </a:graphicData>
        </a:graphic>
      </p:graphicFrame>
      <p:sp>
        <p:nvSpPr>
          <p:cNvPr id="4" name="矩形 3">
            <a:extLst>
              <a:ext uri="{FF2B5EF4-FFF2-40B4-BE49-F238E27FC236}">
                <a16:creationId xmlns:a16="http://schemas.microsoft.com/office/drawing/2014/main" id="{C0510A4C-E1F9-458C-AE0D-91E98BB557C3}"/>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课前新知预习</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spTree>
    <p:extLst>
      <p:ext uri="{BB962C8B-B14F-4D97-AF65-F5344CB8AC3E}">
        <p14:creationId xmlns:p14="http://schemas.microsoft.com/office/powerpoint/2010/main" val="590649920"/>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C228179-4C8F-4714-A912-A624A1DCA801}"/>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课前新知预习</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sp>
        <p:nvSpPr>
          <p:cNvPr id="3" name="Rectangle 2">
            <a:extLst>
              <a:ext uri="{FF2B5EF4-FFF2-40B4-BE49-F238E27FC236}">
                <a16:creationId xmlns:a16="http://schemas.microsoft.com/office/drawing/2014/main" id="{A9B2B3B3-0099-4A6B-9AAD-7C8BECA4097E}"/>
              </a:ext>
            </a:extLst>
          </p:cNvPr>
          <p:cNvSpPr txBox="1">
            <a:spLocks noChangeArrowheads="1"/>
          </p:cNvSpPr>
          <p:nvPr/>
        </p:nvSpPr>
        <p:spPr>
          <a:xfrm>
            <a:off x="1955800" y="1531937"/>
            <a:ext cx="8280400" cy="1182055"/>
          </a:xfrm>
          <a:prstGeom prst="rect">
            <a:avLst/>
          </a:prstGeom>
        </p:spPr>
        <p:txBody>
          <a:bodyP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Tx/>
              <a:buNone/>
            </a:pPr>
            <a:r>
              <a:rPr lang="en-US" altLang="zh-CN" sz="2400" dirty="0">
                <a:latin typeface="思源宋体 Heavy" panose="02020900000000000000" pitchFamily="18" charset="-122"/>
                <a:ea typeface="思源宋体 Heavy" panose="02020900000000000000" pitchFamily="18" charset="-122"/>
              </a:rPr>
              <a:t>2.</a:t>
            </a:r>
            <a:r>
              <a:rPr lang="zh-CN" altLang="en-US" sz="2400" dirty="0">
                <a:latin typeface="思源宋体 Heavy" panose="02020900000000000000" pitchFamily="18" charset="-122"/>
                <a:ea typeface="思源宋体 Heavy" panose="02020900000000000000" pitchFamily="18" charset="-122"/>
              </a:rPr>
              <a:t>影响农业生产的区位因素</a:t>
            </a:r>
          </a:p>
          <a:p>
            <a:pPr marL="0" indent="457200">
              <a:lnSpc>
                <a:spcPct val="150000"/>
              </a:lnSpc>
              <a:buFontTx/>
              <a:buNone/>
            </a:pPr>
            <a:r>
              <a:rPr lang="zh-CN" altLang="en-US" sz="2000" dirty="0">
                <a:latin typeface="思源宋体 SemiBold" panose="02020600000000000000" pitchFamily="18" charset="-122"/>
                <a:ea typeface="思源宋体 SemiBold" panose="02020600000000000000" pitchFamily="18" charset="-122"/>
              </a:rPr>
              <a:t>影响农业生产的区位因素很多，归纳起来，主要包括两个方面。</a:t>
            </a:r>
          </a:p>
        </p:txBody>
      </p:sp>
      <p:grpSp>
        <p:nvGrpSpPr>
          <p:cNvPr id="7" name="组合 6">
            <a:extLst>
              <a:ext uri="{FF2B5EF4-FFF2-40B4-BE49-F238E27FC236}">
                <a16:creationId xmlns:a16="http://schemas.microsoft.com/office/drawing/2014/main" id="{AF9AFFB8-1D0F-4509-80B8-DDA6E4B2AEEC}"/>
              </a:ext>
            </a:extLst>
          </p:cNvPr>
          <p:cNvGrpSpPr/>
          <p:nvPr/>
        </p:nvGrpSpPr>
        <p:grpSpPr>
          <a:xfrm>
            <a:off x="2502247" y="3113551"/>
            <a:ext cx="7187506" cy="1219604"/>
            <a:chOff x="2502247" y="2919202"/>
            <a:chExt cx="7187506" cy="1219604"/>
          </a:xfrm>
        </p:grpSpPr>
        <p:sp>
          <p:nvSpPr>
            <p:cNvPr id="5" name="矩形: 圆角 4">
              <a:extLst>
                <a:ext uri="{FF2B5EF4-FFF2-40B4-BE49-F238E27FC236}">
                  <a16:creationId xmlns:a16="http://schemas.microsoft.com/office/drawing/2014/main" id="{56B228C0-3FD8-4772-BE7B-7A0FF1210A76}"/>
                </a:ext>
              </a:extLst>
            </p:cNvPr>
            <p:cNvSpPr/>
            <p:nvPr/>
          </p:nvSpPr>
          <p:spPr>
            <a:xfrm>
              <a:off x="2502247" y="2919202"/>
              <a:ext cx="1558309" cy="359485"/>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思源宋体 SemiBold" panose="02020600000000000000" pitchFamily="18" charset="-122"/>
                  <a:ea typeface="思源宋体 SemiBold" panose="02020600000000000000" pitchFamily="18" charset="-122"/>
                </a:rPr>
                <a:t>自然条件</a:t>
              </a:r>
            </a:p>
          </p:txBody>
        </p:sp>
        <p:sp>
          <p:nvSpPr>
            <p:cNvPr id="6" name="矩形 5">
              <a:extLst>
                <a:ext uri="{FF2B5EF4-FFF2-40B4-BE49-F238E27FC236}">
                  <a16:creationId xmlns:a16="http://schemas.microsoft.com/office/drawing/2014/main" id="{0E59BCD3-DF41-49E8-9274-91563B314D95}"/>
                </a:ext>
              </a:extLst>
            </p:cNvPr>
            <p:cNvSpPr/>
            <p:nvPr/>
          </p:nvSpPr>
          <p:spPr>
            <a:xfrm>
              <a:off x="2924013" y="3264208"/>
              <a:ext cx="6765740" cy="874598"/>
            </a:xfrm>
            <a:prstGeom prst="rect">
              <a:avLst/>
            </a:prstGeom>
          </p:spPr>
          <p:txBody>
            <a:bodyPr wrap="square">
              <a:spAutoFit/>
            </a:bodyPr>
            <a:lstStyle/>
            <a:p>
              <a:pPr indent="457200">
                <a:lnSpc>
                  <a:spcPct val="150000"/>
                </a:lnSpc>
              </a:pPr>
              <a:r>
                <a:rPr lang="zh-CN" altLang="en-US" dirty="0">
                  <a:latin typeface="思源宋体 SemiBold" panose="02020600000000000000" pitchFamily="18" charset="-122"/>
                  <a:ea typeface="思源宋体 SemiBold" panose="02020600000000000000" pitchFamily="18" charset="-122"/>
                </a:rPr>
                <a:t>自然条件在农业生产中占有重要地位，分析时可依据某地的自然地理条件去分析。</a:t>
              </a:r>
            </a:p>
          </p:txBody>
        </p:sp>
      </p:grpSp>
      <p:grpSp>
        <p:nvGrpSpPr>
          <p:cNvPr id="11" name="组合 10">
            <a:extLst>
              <a:ext uri="{FF2B5EF4-FFF2-40B4-BE49-F238E27FC236}">
                <a16:creationId xmlns:a16="http://schemas.microsoft.com/office/drawing/2014/main" id="{4D19C984-EC04-42D2-9C8A-7676FFC979D6}"/>
              </a:ext>
            </a:extLst>
          </p:cNvPr>
          <p:cNvGrpSpPr/>
          <p:nvPr/>
        </p:nvGrpSpPr>
        <p:grpSpPr>
          <a:xfrm>
            <a:off x="2514769" y="4581116"/>
            <a:ext cx="7187506" cy="801028"/>
            <a:chOff x="2502247" y="2919202"/>
            <a:chExt cx="7187506" cy="801028"/>
          </a:xfrm>
        </p:grpSpPr>
        <p:sp>
          <p:nvSpPr>
            <p:cNvPr id="12" name="矩形: 圆角 11">
              <a:extLst>
                <a:ext uri="{FF2B5EF4-FFF2-40B4-BE49-F238E27FC236}">
                  <a16:creationId xmlns:a16="http://schemas.microsoft.com/office/drawing/2014/main" id="{E63398A4-4992-4959-96F8-A0D5B6798081}"/>
                </a:ext>
              </a:extLst>
            </p:cNvPr>
            <p:cNvSpPr/>
            <p:nvPr/>
          </p:nvSpPr>
          <p:spPr>
            <a:xfrm>
              <a:off x="2502247" y="2919202"/>
              <a:ext cx="1793760" cy="359486"/>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思源宋体 SemiBold" panose="02020600000000000000" pitchFamily="18" charset="-122"/>
                  <a:ea typeface="思源宋体 SemiBold" panose="02020600000000000000" pitchFamily="18" charset="-122"/>
                </a:rPr>
                <a:t>社会经济条件</a:t>
              </a:r>
            </a:p>
          </p:txBody>
        </p:sp>
        <p:sp>
          <p:nvSpPr>
            <p:cNvPr id="13" name="矩形 12">
              <a:extLst>
                <a:ext uri="{FF2B5EF4-FFF2-40B4-BE49-F238E27FC236}">
                  <a16:creationId xmlns:a16="http://schemas.microsoft.com/office/drawing/2014/main" id="{9EEF1192-5CEF-463F-A12C-75E0D4617827}"/>
                </a:ext>
              </a:extLst>
            </p:cNvPr>
            <p:cNvSpPr/>
            <p:nvPr/>
          </p:nvSpPr>
          <p:spPr>
            <a:xfrm>
              <a:off x="2924013" y="3264208"/>
              <a:ext cx="6765740" cy="456022"/>
            </a:xfrm>
            <a:prstGeom prst="rect">
              <a:avLst/>
            </a:prstGeom>
          </p:spPr>
          <p:txBody>
            <a:bodyPr wrap="square">
              <a:spAutoFit/>
            </a:bodyPr>
            <a:lstStyle/>
            <a:p>
              <a:pPr indent="457200">
                <a:lnSpc>
                  <a:spcPct val="150000"/>
                </a:lnSpc>
              </a:pPr>
              <a:r>
                <a:rPr lang="zh-CN" altLang="en-US" dirty="0">
                  <a:latin typeface="思源宋体 SemiBold" panose="02020600000000000000" pitchFamily="18" charset="-122"/>
                  <a:ea typeface="思源宋体 SemiBold" panose="02020600000000000000" pitchFamily="18" charset="-122"/>
                </a:rPr>
                <a:t>在现代农业发展中，社会经济条件是主导因素。</a:t>
              </a:r>
            </a:p>
          </p:txBody>
        </p:sp>
      </p:grpSp>
    </p:spTree>
    <p:extLst>
      <p:ext uri="{BB962C8B-B14F-4D97-AF65-F5344CB8AC3E}">
        <p14:creationId xmlns:p14="http://schemas.microsoft.com/office/powerpoint/2010/main" val="2316601472"/>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AEBE2ECC-FBE8-42A8-8889-3C01C1085462}"/>
              </a:ext>
            </a:extLst>
          </p:cNvPr>
          <p:cNvSpPr/>
          <p:nvPr/>
        </p:nvSpPr>
        <p:spPr>
          <a:xfrm>
            <a:off x="1998975" y="2601228"/>
            <a:ext cx="6340198" cy="1015663"/>
          </a:xfrm>
          <a:prstGeom prst="rect">
            <a:avLst/>
          </a:prstGeom>
        </p:spPr>
        <p:txBody>
          <a:bodyPr wrap="none">
            <a:spAutoFit/>
          </a:bodyPr>
          <a:lstStyle/>
          <a:p>
            <a:pPr algn="ctr"/>
            <a:r>
              <a:rPr lang="en-US" altLang="zh-CN" sz="6000" dirty="0">
                <a:solidFill>
                  <a:srgbClr val="FA9811"/>
                </a:solidFill>
                <a:latin typeface="字魂35号-经典雅黑" panose="02000000000000000000" pitchFamily="2" charset="-122"/>
                <a:ea typeface="字魂35号-经典雅黑" panose="02000000000000000000" pitchFamily="2" charset="-122"/>
              </a:rPr>
              <a:t>·</a:t>
            </a:r>
            <a:r>
              <a:rPr lang="zh-CN" altLang="en-US" sz="6000" dirty="0">
                <a:solidFill>
                  <a:srgbClr val="FA9811"/>
                </a:solidFill>
                <a:latin typeface="字魂35号-经典雅黑" panose="02000000000000000000" pitchFamily="2" charset="-122"/>
                <a:ea typeface="字魂35号-经典雅黑" panose="02000000000000000000" pitchFamily="2" charset="-122"/>
              </a:rPr>
              <a:t>典型例题剖析</a:t>
            </a:r>
            <a:r>
              <a:rPr lang="en-US" altLang="zh-CN" sz="6000" dirty="0">
                <a:solidFill>
                  <a:srgbClr val="FA9811"/>
                </a:solidFill>
                <a:latin typeface="字魂35号-经典雅黑" panose="02000000000000000000" pitchFamily="2" charset="-122"/>
                <a:ea typeface="字魂35号-经典雅黑" panose="02000000000000000000" pitchFamily="2" charset="-122"/>
              </a:rPr>
              <a:t>·</a:t>
            </a:r>
            <a:endParaRPr lang="zh-CN" altLang="en-US" sz="6000" dirty="0">
              <a:solidFill>
                <a:srgbClr val="FA9811"/>
              </a:solidFill>
              <a:latin typeface="字魂35号-经典雅黑" panose="02000000000000000000" pitchFamily="2" charset="-122"/>
              <a:ea typeface="字魂35号-经典雅黑" panose="02000000000000000000" pitchFamily="2" charset="-122"/>
            </a:endParaRPr>
          </a:p>
        </p:txBody>
      </p:sp>
      <p:sp>
        <p:nvSpPr>
          <p:cNvPr id="3" name="矩形: 圆角 2">
            <a:extLst>
              <a:ext uri="{FF2B5EF4-FFF2-40B4-BE49-F238E27FC236}">
                <a16:creationId xmlns:a16="http://schemas.microsoft.com/office/drawing/2014/main" id="{009FC720-7598-4DAD-B392-199404370CA3}"/>
              </a:ext>
            </a:extLst>
          </p:cNvPr>
          <p:cNvSpPr/>
          <p:nvPr/>
        </p:nvSpPr>
        <p:spPr>
          <a:xfrm>
            <a:off x="3784832" y="3719587"/>
            <a:ext cx="2768486" cy="475276"/>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第三部分</a:t>
            </a:r>
          </a:p>
        </p:txBody>
      </p:sp>
    </p:spTree>
    <p:extLst>
      <p:ext uri="{BB962C8B-B14F-4D97-AF65-F5344CB8AC3E}">
        <p14:creationId xmlns:p14="http://schemas.microsoft.com/office/powerpoint/2010/main" val="3873904432"/>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761C0EE8-D8F9-4E21-B09F-FEE9A813A716}"/>
              </a:ext>
            </a:extLst>
          </p:cNvPr>
          <p:cNvSpPr txBox="1">
            <a:spLocks noChangeArrowheads="1"/>
          </p:cNvSpPr>
          <p:nvPr/>
        </p:nvSpPr>
        <p:spPr>
          <a:xfrm>
            <a:off x="1968321" y="1560658"/>
            <a:ext cx="8280400" cy="2471318"/>
          </a:xfrm>
          <a:prstGeom prst="rect">
            <a:avLst/>
          </a:prstGeom>
        </p:spPr>
        <p:txBody>
          <a:bodyPr>
            <a:spAutoFit/>
          </a:bodyPr>
          <a:lstStyle>
            <a:defPPr>
              <a:defRPr lang="zh-CN"/>
            </a:defPPr>
            <a:lvl1pPr indent="457200">
              <a:lnSpc>
                <a:spcPct val="150000"/>
              </a:lnSpc>
              <a:spcBef>
                <a:spcPts val="1000"/>
              </a:spcBef>
              <a:buFontTx/>
              <a:buNone/>
              <a:defRPr sz="2000">
                <a:latin typeface="思源宋体 SemiBold" panose="02020600000000000000" pitchFamily="18" charset="-122"/>
                <a:ea typeface="思源宋体 SemiBold" panose="02020600000000000000" pitchFamily="18" charset="-122"/>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altLang="zh-CN" dirty="0"/>
              <a:t>【</a:t>
            </a:r>
            <a:r>
              <a:rPr lang="zh-CN" altLang="en-US" dirty="0"/>
              <a:t>例</a:t>
            </a:r>
            <a:r>
              <a:rPr lang="en-US" altLang="zh-CN" dirty="0"/>
              <a:t>2】18</a:t>
            </a:r>
            <a:r>
              <a:rPr lang="zh-CN" altLang="en-US" dirty="0"/>
              <a:t>世纪墨累</a:t>
            </a:r>
            <a:r>
              <a:rPr lang="en-US" altLang="zh-CN" dirty="0"/>
              <a:t>—</a:t>
            </a:r>
            <a:r>
              <a:rPr lang="zh-CN" altLang="en-US" dirty="0"/>
              <a:t>达令盆地开始种植小麦，饲养绵羊，现已成为澳大利亚主要的农产品输出地。随着农场规模、数量的扩大与墨累河河水引用过多，该地陆续出现了一些环境问题。读图</a:t>
            </a:r>
            <a:r>
              <a:rPr lang="en-US" altLang="zh-CN" dirty="0"/>
              <a:t>(</a:t>
            </a:r>
            <a:r>
              <a:rPr lang="zh-CN" altLang="en-US" dirty="0"/>
              <a:t>粗箭头代表主要流向，细箭头代表次要流向</a:t>
            </a:r>
            <a:r>
              <a:rPr lang="en-US" altLang="zh-CN" dirty="0"/>
              <a:t>)</a:t>
            </a:r>
            <a:r>
              <a:rPr lang="zh-CN" altLang="en-US" dirty="0"/>
              <a:t>，完成</a:t>
            </a:r>
            <a:r>
              <a:rPr lang="en-US" altLang="zh-CN" dirty="0"/>
              <a:t>(1)</a:t>
            </a:r>
            <a:r>
              <a:rPr lang="zh-CN" altLang="en-US" dirty="0"/>
              <a:t>～</a:t>
            </a:r>
            <a:r>
              <a:rPr lang="en-US" altLang="zh-CN" dirty="0"/>
              <a:t>(2)</a:t>
            </a:r>
            <a:r>
              <a:rPr lang="zh-CN" altLang="en-US" dirty="0"/>
              <a:t>题。</a:t>
            </a:r>
          </a:p>
          <a:p>
            <a:r>
              <a:rPr lang="en-US" altLang="zh-CN" dirty="0"/>
              <a:t>(1)</a:t>
            </a:r>
            <a:r>
              <a:rPr lang="zh-CN" altLang="en-US" dirty="0"/>
              <a:t>下列农业经营模式中，最能说明上述农业地域类型特征的是</a:t>
            </a:r>
            <a:r>
              <a:rPr lang="en-US" altLang="zh-CN" dirty="0"/>
              <a:t>(</a:t>
            </a:r>
            <a:r>
              <a:rPr lang="zh-CN" altLang="en-US" dirty="0"/>
              <a:t>　　</a:t>
            </a:r>
            <a:r>
              <a:rPr lang="en-US" altLang="zh-CN" dirty="0"/>
              <a:t>)</a:t>
            </a:r>
          </a:p>
        </p:txBody>
      </p:sp>
      <p:sp>
        <p:nvSpPr>
          <p:cNvPr id="3" name="矩形 2">
            <a:extLst>
              <a:ext uri="{FF2B5EF4-FFF2-40B4-BE49-F238E27FC236}">
                <a16:creationId xmlns:a16="http://schemas.microsoft.com/office/drawing/2014/main" id="{98960800-39B9-4D25-A549-A3E1B8C72618}"/>
              </a:ext>
            </a:extLst>
          </p:cNvPr>
          <p:cNvSpPr/>
          <p:nvPr/>
        </p:nvSpPr>
        <p:spPr>
          <a:xfrm>
            <a:off x="4579897" y="856675"/>
            <a:ext cx="3057248"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典型例题剖析</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grpSp>
        <p:nvGrpSpPr>
          <p:cNvPr id="91" name="组合 90">
            <a:extLst>
              <a:ext uri="{FF2B5EF4-FFF2-40B4-BE49-F238E27FC236}">
                <a16:creationId xmlns:a16="http://schemas.microsoft.com/office/drawing/2014/main" id="{56345236-1CB6-4A9A-A1F9-88D1097A0629}"/>
              </a:ext>
            </a:extLst>
          </p:cNvPr>
          <p:cNvGrpSpPr/>
          <p:nvPr/>
        </p:nvGrpSpPr>
        <p:grpSpPr>
          <a:xfrm>
            <a:off x="3258176" y="4233243"/>
            <a:ext cx="7626169" cy="1945868"/>
            <a:chOff x="3258176" y="4233243"/>
            <a:chExt cx="7626169" cy="1945868"/>
          </a:xfrm>
        </p:grpSpPr>
        <p:grpSp>
          <p:nvGrpSpPr>
            <p:cNvPr id="40" name="组合 39">
              <a:extLst>
                <a:ext uri="{FF2B5EF4-FFF2-40B4-BE49-F238E27FC236}">
                  <a16:creationId xmlns:a16="http://schemas.microsoft.com/office/drawing/2014/main" id="{FEE88381-EA78-4734-B6F5-2991F57AABED}"/>
                </a:ext>
              </a:extLst>
            </p:cNvPr>
            <p:cNvGrpSpPr/>
            <p:nvPr/>
          </p:nvGrpSpPr>
          <p:grpSpPr>
            <a:xfrm>
              <a:off x="3258176" y="4233243"/>
              <a:ext cx="1400382" cy="1930298"/>
              <a:chOff x="3258176" y="4349604"/>
              <a:chExt cx="1400382" cy="1930298"/>
            </a:xfrm>
          </p:grpSpPr>
          <p:grpSp>
            <p:nvGrpSpPr>
              <p:cNvPr id="27" name="组合 26">
                <a:extLst>
                  <a:ext uri="{FF2B5EF4-FFF2-40B4-BE49-F238E27FC236}">
                    <a16:creationId xmlns:a16="http://schemas.microsoft.com/office/drawing/2014/main" id="{C8A2D2AA-4CA7-405A-86AB-3C48A5F7FB23}"/>
                  </a:ext>
                </a:extLst>
              </p:cNvPr>
              <p:cNvGrpSpPr/>
              <p:nvPr/>
            </p:nvGrpSpPr>
            <p:grpSpPr>
              <a:xfrm>
                <a:off x="3258176" y="4349604"/>
                <a:ext cx="1400382" cy="1538111"/>
                <a:chOff x="3258176" y="4349604"/>
                <a:chExt cx="1400382" cy="1538111"/>
              </a:xfrm>
            </p:grpSpPr>
            <p:sp>
              <p:nvSpPr>
                <p:cNvPr id="5" name="椭圆 4">
                  <a:extLst>
                    <a:ext uri="{FF2B5EF4-FFF2-40B4-BE49-F238E27FC236}">
                      <a16:creationId xmlns:a16="http://schemas.microsoft.com/office/drawing/2014/main" id="{DFA5FB70-351E-4A16-8D96-6AC8C1A1875B}"/>
                    </a:ext>
                  </a:extLst>
                </p:cNvPr>
                <p:cNvSpPr/>
                <p:nvPr/>
              </p:nvSpPr>
              <p:spPr>
                <a:xfrm>
                  <a:off x="3264516" y="4795652"/>
                  <a:ext cx="460454" cy="460454"/>
                </a:xfrm>
                <a:prstGeom prst="ellipse">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思源宋体 SemiBold" panose="02020600000000000000" pitchFamily="18" charset="-122"/>
                      <a:ea typeface="思源宋体 SemiBold" panose="02020600000000000000" pitchFamily="18" charset="-122"/>
                    </a:rPr>
                    <a:t>牲畜</a:t>
                  </a:r>
                </a:p>
              </p:txBody>
            </p:sp>
            <p:sp>
              <p:nvSpPr>
                <p:cNvPr id="6" name="矩形: 圆角 5">
                  <a:extLst>
                    <a:ext uri="{FF2B5EF4-FFF2-40B4-BE49-F238E27FC236}">
                      <a16:creationId xmlns:a16="http://schemas.microsoft.com/office/drawing/2014/main" id="{608AD05B-6C37-495F-8494-BC51C043357F}"/>
                    </a:ext>
                  </a:extLst>
                </p:cNvPr>
                <p:cNvSpPr/>
                <p:nvPr/>
              </p:nvSpPr>
              <p:spPr>
                <a:xfrm>
                  <a:off x="3724970" y="4349604"/>
                  <a:ext cx="512956" cy="245326"/>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latin typeface="思源宋体 SemiBold" panose="02020600000000000000" pitchFamily="18" charset="-122"/>
                      <a:ea typeface="思源宋体 SemiBold" panose="02020600000000000000" pitchFamily="18" charset="-122"/>
                    </a:rPr>
                    <a:t>市场</a:t>
                  </a:r>
                </a:p>
              </p:txBody>
            </p:sp>
            <p:sp>
              <p:nvSpPr>
                <p:cNvPr id="7" name="矩形: 圆角 6">
                  <a:extLst>
                    <a:ext uri="{FF2B5EF4-FFF2-40B4-BE49-F238E27FC236}">
                      <a16:creationId xmlns:a16="http://schemas.microsoft.com/office/drawing/2014/main" id="{9C23B810-2B7F-425F-A43C-F6A469CFDC94}"/>
                    </a:ext>
                  </a:extLst>
                </p:cNvPr>
                <p:cNvSpPr/>
                <p:nvPr/>
              </p:nvSpPr>
              <p:spPr>
                <a:xfrm>
                  <a:off x="4066941" y="4769403"/>
                  <a:ext cx="512956" cy="245326"/>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latin typeface="思源宋体 SemiBold" panose="02020600000000000000" pitchFamily="18" charset="-122"/>
                      <a:ea typeface="思源宋体 SemiBold" panose="02020600000000000000" pitchFamily="18" charset="-122"/>
                    </a:rPr>
                    <a:t>家庭</a:t>
                  </a:r>
                </a:p>
              </p:txBody>
            </p:sp>
            <p:sp>
              <p:nvSpPr>
                <p:cNvPr id="8" name="文本框 7">
                  <a:extLst>
                    <a:ext uri="{FF2B5EF4-FFF2-40B4-BE49-F238E27FC236}">
                      <a16:creationId xmlns:a16="http://schemas.microsoft.com/office/drawing/2014/main" id="{EF39E42C-E0E5-4EA0-B6F6-901E968A4148}"/>
                    </a:ext>
                  </a:extLst>
                </p:cNvPr>
                <p:cNvSpPr txBox="1"/>
                <p:nvPr/>
              </p:nvSpPr>
              <p:spPr>
                <a:xfrm>
                  <a:off x="3258176" y="5456828"/>
                  <a:ext cx="466794" cy="430887"/>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天然</a:t>
                  </a:r>
                  <a:endParaRPr lang="en-US" altLang="zh-CN" sz="1100" dirty="0">
                    <a:solidFill>
                      <a:srgbClr val="FA9811"/>
                    </a:solidFill>
                    <a:latin typeface="思源宋体 SemiBold" panose="02020600000000000000" pitchFamily="18" charset="-122"/>
                    <a:ea typeface="思源宋体 SemiBold" panose="02020600000000000000" pitchFamily="18" charset="-122"/>
                  </a:endParaRPr>
                </a:p>
                <a:p>
                  <a:r>
                    <a:rPr lang="zh-CN" altLang="en-US" sz="1100" dirty="0">
                      <a:solidFill>
                        <a:srgbClr val="FA9811"/>
                      </a:solidFill>
                      <a:latin typeface="思源宋体 SemiBold" panose="02020600000000000000" pitchFamily="18" charset="-122"/>
                      <a:ea typeface="思源宋体 SemiBold" panose="02020600000000000000" pitchFamily="18" charset="-122"/>
                    </a:rPr>
                    <a:t>草地</a:t>
                  </a:r>
                </a:p>
              </p:txBody>
            </p:sp>
            <p:sp>
              <p:nvSpPr>
                <p:cNvPr id="9" name="文本框 8">
                  <a:extLst>
                    <a:ext uri="{FF2B5EF4-FFF2-40B4-BE49-F238E27FC236}">
                      <a16:creationId xmlns:a16="http://schemas.microsoft.com/office/drawing/2014/main" id="{164862E5-2FC9-4E4E-B897-8DDADCB0E0C9}"/>
                    </a:ext>
                  </a:extLst>
                </p:cNvPr>
                <p:cNvSpPr txBox="1"/>
                <p:nvPr/>
              </p:nvSpPr>
              <p:spPr>
                <a:xfrm>
                  <a:off x="3724970" y="5297341"/>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作物</a:t>
                  </a:r>
                </a:p>
              </p:txBody>
            </p:sp>
            <p:sp>
              <p:nvSpPr>
                <p:cNvPr id="10" name="文本框 9">
                  <a:extLst>
                    <a:ext uri="{FF2B5EF4-FFF2-40B4-BE49-F238E27FC236}">
                      <a16:creationId xmlns:a16="http://schemas.microsoft.com/office/drawing/2014/main" id="{03B2D59E-2B68-4B73-A760-9C1906D82124}"/>
                    </a:ext>
                  </a:extLst>
                </p:cNvPr>
                <p:cNvSpPr txBox="1"/>
                <p:nvPr/>
              </p:nvSpPr>
              <p:spPr>
                <a:xfrm>
                  <a:off x="4191764" y="5145919"/>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作物</a:t>
                  </a:r>
                </a:p>
              </p:txBody>
            </p:sp>
            <p:cxnSp>
              <p:nvCxnSpPr>
                <p:cNvPr id="12" name="直接箭头连接符 11">
                  <a:extLst>
                    <a:ext uri="{FF2B5EF4-FFF2-40B4-BE49-F238E27FC236}">
                      <a16:creationId xmlns:a16="http://schemas.microsoft.com/office/drawing/2014/main" id="{8BDFD61C-A8D3-4B37-8078-7D0A8E727525}"/>
                    </a:ext>
                  </a:extLst>
                </p:cNvPr>
                <p:cNvCxnSpPr>
                  <a:stCxn id="5" idx="0"/>
                  <a:endCxn id="6" idx="2"/>
                </p:cNvCxnSpPr>
                <p:nvPr/>
              </p:nvCxnSpPr>
              <p:spPr>
                <a:xfrm flipV="1">
                  <a:off x="3494743" y="4594930"/>
                  <a:ext cx="486705" cy="200722"/>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E292EC4A-D1B1-4167-9267-AACCABBB68D5}"/>
                    </a:ext>
                  </a:extLst>
                </p:cNvPr>
                <p:cNvCxnSpPr>
                  <a:stCxn id="5" idx="6"/>
                  <a:endCxn id="7" idx="1"/>
                </p:cNvCxnSpPr>
                <p:nvPr/>
              </p:nvCxnSpPr>
              <p:spPr>
                <a:xfrm flipV="1">
                  <a:off x="3724970" y="4892066"/>
                  <a:ext cx="341971" cy="133813"/>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414EE28E-5E05-4114-9B5F-1DCADFF93C67}"/>
                    </a:ext>
                  </a:extLst>
                </p:cNvPr>
                <p:cNvCxnSpPr>
                  <a:stCxn id="8" idx="0"/>
                  <a:endCxn id="5" idx="4"/>
                </p:cNvCxnSpPr>
                <p:nvPr/>
              </p:nvCxnSpPr>
              <p:spPr>
                <a:xfrm flipV="1">
                  <a:off x="3491573" y="5256106"/>
                  <a:ext cx="3170" cy="200722"/>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ABCE1549-9CB8-4030-85BC-A42C51EFB85D}"/>
                    </a:ext>
                  </a:extLst>
                </p:cNvPr>
                <p:cNvCxnSpPr>
                  <a:stCxn id="9" idx="0"/>
                  <a:endCxn id="5" idx="5"/>
                </p:cNvCxnSpPr>
                <p:nvPr/>
              </p:nvCxnSpPr>
              <p:spPr>
                <a:xfrm flipH="1" flipV="1">
                  <a:off x="3657538" y="5188674"/>
                  <a:ext cx="300829" cy="108667"/>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FFAB4DD5-98B3-41B6-8783-820FD212A3CE}"/>
                    </a:ext>
                  </a:extLst>
                </p:cNvPr>
                <p:cNvCxnSpPr>
                  <a:stCxn id="10" idx="0"/>
                  <a:endCxn id="7" idx="2"/>
                </p:cNvCxnSpPr>
                <p:nvPr/>
              </p:nvCxnSpPr>
              <p:spPr>
                <a:xfrm flipH="1" flipV="1">
                  <a:off x="4323419" y="5014729"/>
                  <a:ext cx="101742" cy="131190"/>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grpSp>
          <p:sp>
            <p:nvSpPr>
              <p:cNvPr id="26" name="文本框 25">
                <a:extLst>
                  <a:ext uri="{FF2B5EF4-FFF2-40B4-BE49-F238E27FC236}">
                    <a16:creationId xmlns:a16="http://schemas.microsoft.com/office/drawing/2014/main" id="{605BDAE8-72AB-4A68-A05C-486B444E2FD0}"/>
                  </a:ext>
                </a:extLst>
              </p:cNvPr>
              <p:cNvSpPr txBox="1"/>
              <p:nvPr/>
            </p:nvSpPr>
            <p:spPr>
              <a:xfrm>
                <a:off x="3724970" y="5910570"/>
                <a:ext cx="360996" cy="369332"/>
              </a:xfrm>
              <a:prstGeom prst="rect">
                <a:avLst/>
              </a:prstGeom>
              <a:noFill/>
            </p:spPr>
            <p:txBody>
              <a:bodyPr wrap="none" rtlCol="0">
                <a:spAutoFit/>
              </a:bodyPr>
              <a:lstStyle/>
              <a:p>
                <a:r>
                  <a:rPr lang="en-US" altLang="zh-CN" dirty="0">
                    <a:latin typeface="思源宋体 Heavy" panose="02020900000000000000" pitchFamily="18" charset="-122"/>
                    <a:ea typeface="思源宋体 Heavy" panose="02020900000000000000" pitchFamily="18" charset="-122"/>
                  </a:rPr>
                  <a:t>A</a:t>
                </a:r>
                <a:endParaRPr lang="zh-CN" altLang="en-US" dirty="0">
                  <a:latin typeface="思源宋体 Heavy" panose="02020900000000000000" pitchFamily="18" charset="-122"/>
                  <a:ea typeface="思源宋体 Heavy" panose="02020900000000000000" pitchFamily="18" charset="-122"/>
                </a:endParaRPr>
              </a:p>
            </p:txBody>
          </p:sp>
        </p:grpSp>
        <p:grpSp>
          <p:nvGrpSpPr>
            <p:cNvPr id="41" name="组合 40">
              <a:extLst>
                <a:ext uri="{FF2B5EF4-FFF2-40B4-BE49-F238E27FC236}">
                  <a16:creationId xmlns:a16="http://schemas.microsoft.com/office/drawing/2014/main" id="{ED7D242F-C8DD-424A-8D7A-443BCB5D82E4}"/>
                </a:ext>
              </a:extLst>
            </p:cNvPr>
            <p:cNvGrpSpPr/>
            <p:nvPr/>
          </p:nvGrpSpPr>
          <p:grpSpPr>
            <a:xfrm>
              <a:off x="5008393" y="4233243"/>
              <a:ext cx="1400382" cy="1930298"/>
              <a:chOff x="3258176" y="4349604"/>
              <a:chExt cx="1400382" cy="1930298"/>
            </a:xfrm>
          </p:grpSpPr>
          <p:grpSp>
            <p:nvGrpSpPr>
              <p:cNvPr id="42" name="组合 41">
                <a:extLst>
                  <a:ext uri="{FF2B5EF4-FFF2-40B4-BE49-F238E27FC236}">
                    <a16:creationId xmlns:a16="http://schemas.microsoft.com/office/drawing/2014/main" id="{FC5B2B7C-E365-4AFC-8A3C-72EDE3BFCB0D}"/>
                  </a:ext>
                </a:extLst>
              </p:cNvPr>
              <p:cNvGrpSpPr/>
              <p:nvPr/>
            </p:nvGrpSpPr>
            <p:grpSpPr>
              <a:xfrm>
                <a:off x="3258176" y="4349604"/>
                <a:ext cx="1400382" cy="1368834"/>
                <a:chOff x="3258176" y="4349604"/>
                <a:chExt cx="1400382" cy="1368834"/>
              </a:xfrm>
            </p:grpSpPr>
            <p:sp>
              <p:nvSpPr>
                <p:cNvPr id="44" name="椭圆 43">
                  <a:extLst>
                    <a:ext uri="{FF2B5EF4-FFF2-40B4-BE49-F238E27FC236}">
                      <a16:creationId xmlns:a16="http://schemas.microsoft.com/office/drawing/2014/main" id="{BA4E6753-7C59-4627-A28C-2C4E0B338B13}"/>
                    </a:ext>
                  </a:extLst>
                </p:cNvPr>
                <p:cNvSpPr/>
                <p:nvPr/>
              </p:nvSpPr>
              <p:spPr>
                <a:xfrm>
                  <a:off x="3264516" y="4795652"/>
                  <a:ext cx="460454" cy="460454"/>
                </a:xfrm>
                <a:prstGeom prst="ellipse">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思源宋体 SemiBold" panose="02020600000000000000" pitchFamily="18" charset="-122"/>
                      <a:ea typeface="思源宋体 SemiBold" panose="02020600000000000000" pitchFamily="18" charset="-122"/>
                    </a:rPr>
                    <a:t>牲畜</a:t>
                  </a:r>
                </a:p>
              </p:txBody>
            </p:sp>
            <p:sp>
              <p:nvSpPr>
                <p:cNvPr id="45" name="矩形: 圆角 44">
                  <a:extLst>
                    <a:ext uri="{FF2B5EF4-FFF2-40B4-BE49-F238E27FC236}">
                      <a16:creationId xmlns:a16="http://schemas.microsoft.com/office/drawing/2014/main" id="{A02F1F81-E6C5-456E-A11D-3B4079BF24D2}"/>
                    </a:ext>
                  </a:extLst>
                </p:cNvPr>
                <p:cNvSpPr/>
                <p:nvPr/>
              </p:nvSpPr>
              <p:spPr>
                <a:xfrm>
                  <a:off x="3724970" y="4349604"/>
                  <a:ext cx="512956" cy="245326"/>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latin typeface="思源宋体 SemiBold" panose="02020600000000000000" pitchFamily="18" charset="-122"/>
                      <a:ea typeface="思源宋体 SemiBold" panose="02020600000000000000" pitchFamily="18" charset="-122"/>
                    </a:rPr>
                    <a:t>市场</a:t>
                  </a:r>
                </a:p>
              </p:txBody>
            </p:sp>
            <p:sp>
              <p:nvSpPr>
                <p:cNvPr id="46" name="矩形: 圆角 45">
                  <a:extLst>
                    <a:ext uri="{FF2B5EF4-FFF2-40B4-BE49-F238E27FC236}">
                      <a16:creationId xmlns:a16="http://schemas.microsoft.com/office/drawing/2014/main" id="{78D52638-DB69-4ADD-BC1B-7DDBBA820F78}"/>
                    </a:ext>
                  </a:extLst>
                </p:cNvPr>
                <p:cNvSpPr/>
                <p:nvPr/>
              </p:nvSpPr>
              <p:spPr>
                <a:xfrm>
                  <a:off x="4066941" y="4769403"/>
                  <a:ext cx="512956" cy="245326"/>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latin typeface="思源宋体 SemiBold" panose="02020600000000000000" pitchFamily="18" charset="-122"/>
                      <a:ea typeface="思源宋体 SemiBold" panose="02020600000000000000" pitchFamily="18" charset="-122"/>
                    </a:rPr>
                    <a:t>家庭</a:t>
                  </a:r>
                </a:p>
              </p:txBody>
            </p:sp>
            <p:sp>
              <p:nvSpPr>
                <p:cNvPr id="47" name="文本框 46">
                  <a:extLst>
                    <a:ext uri="{FF2B5EF4-FFF2-40B4-BE49-F238E27FC236}">
                      <a16:creationId xmlns:a16="http://schemas.microsoft.com/office/drawing/2014/main" id="{88ADC33A-25E9-4185-8430-0954C318BEAA}"/>
                    </a:ext>
                  </a:extLst>
                </p:cNvPr>
                <p:cNvSpPr txBox="1"/>
                <p:nvPr/>
              </p:nvSpPr>
              <p:spPr>
                <a:xfrm>
                  <a:off x="3258176" y="5456828"/>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牧草</a:t>
                  </a:r>
                  <a:endParaRPr lang="en-US" altLang="zh-CN" sz="1100" dirty="0">
                    <a:solidFill>
                      <a:srgbClr val="FA9811"/>
                    </a:solidFill>
                    <a:latin typeface="思源宋体 SemiBold" panose="02020600000000000000" pitchFamily="18" charset="-122"/>
                    <a:ea typeface="思源宋体 SemiBold" panose="02020600000000000000" pitchFamily="18" charset="-122"/>
                  </a:endParaRPr>
                </a:p>
              </p:txBody>
            </p:sp>
            <p:sp>
              <p:nvSpPr>
                <p:cNvPr id="48" name="文本框 47">
                  <a:extLst>
                    <a:ext uri="{FF2B5EF4-FFF2-40B4-BE49-F238E27FC236}">
                      <a16:creationId xmlns:a16="http://schemas.microsoft.com/office/drawing/2014/main" id="{E107E1FC-1020-4750-9948-332CCFE61702}"/>
                    </a:ext>
                  </a:extLst>
                </p:cNvPr>
                <p:cNvSpPr txBox="1"/>
                <p:nvPr/>
              </p:nvSpPr>
              <p:spPr>
                <a:xfrm>
                  <a:off x="3724970" y="5297341"/>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作物</a:t>
                  </a:r>
                </a:p>
              </p:txBody>
            </p:sp>
            <p:sp>
              <p:nvSpPr>
                <p:cNvPr id="49" name="文本框 48">
                  <a:extLst>
                    <a:ext uri="{FF2B5EF4-FFF2-40B4-BE49-F238E27FC236}">
                      <a16:creationId xmlns:a16="http://schemas.microsoft.com/office/drawing/2014/main" id="{B08FAA96-CF03-4C2B-8D55-6F75C1710CAD}"/>
                    </a:ext>
                  </a:extLst>
                </p:cNvPr>
                <p:cNvSpPr txBox="1"/>
                <p:nvPr/>
              </p:nvSpPr>
              <p:spPr>
                <a:xfrm>
                  <a:off x="4191764" y="5145919"/>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作物</a:t>
                  </a:r>
                </a:p>
              </p:txBody>
            </p:sp>
            <p:cxnSp>
              <p:nvCxnSpPr>
                <p:cNvPr id="50" name="直接箭头连接符 49">
                  <a:extLst>
                    <a:ext uri="{FF2B5EF4-FFF2-40B4-BE49-F238E27FC236}">
                      <a16:creationId xmlns:a16="http://schemas.microsoft.com/office/drawing/2014/main" id="{6E63652C-CAAE-440C-A4C8-1E282CE609C5}"/>
                    </a:ext>
                  </a:extLst>
                </p:cNvPr>
                <p:cNvCxnSpPr>
                  <a:stCxn id="44" idx="0"/>
                  <a:endCxn id="45" idx="2"/>
                </p:cNvCxnSpPr>
                <p:nvPr/>
              </p:nvCxnSpPr>
              <p:spPr>
                <a:xfrm flipV="1">
                  <a:off x="3494743" y="4594930"/>
                  <a:ext cx="486705" cy="200722"/>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接箭头连接符 50">
                  <a:extLst>
                    <a:ext uri="{FF2B5EF4-FFF2-40B4-BE49-F238E27FC236}">
                      <a16:creationId xmlns:a16="http://schemas.microsoft.com/office/drawing/2014/main" id="{D24A590E-B963-4AC7-97E2-44D8C50E301F}"/>
                    </a:ext>
                  </a:extLst>
                </p:cNvPr>
                <p:cNvCxnSpPr>
                  <a:stCxn id="44" idx="6"/>
                  <a:endCxn id="46" idx="1"/>
                </p:cNvCxnSpPr>
                <p:nvPr/>
              </p:nvCxnSpPr>
              <p:spPr>
                <a:xfrm flipV="1">
                  <a:off x="3724970" y="4892066"/>
                  <a:ext cx="341971" cy="133813"/>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a:extLst>
                    <a:ext uri="{FF2B5EF4-FFF2-40B4-BE49-F238E27FC236}">
                      <a16:creationId xmlns:a16="http://schemas.microsoft.com/office/drawing/2014/main" id="{A2C1C920-247F-4C95-8FE6-47085AF49795}"/>
                    </a:ext>
                  </a:extLst>
                </p:cNvPr>
                <p:cNvCxnSpPr>
                  <a:stCxn id="47" idx="0"/>
                  <a:endCxn id="44" idx="4"/>
                </p:cNvCxnSpPr>
                <p:nvPr/>
              </p:nvCxnSpPr>
              <p:spPr>
                <a:xfrm flipV="1">
                  <a:off x="3491573" y="5256106"/>
                  <a:ext cx="3170" cy="200722"/>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接箭头连接符 52">
                  <a:extLst>
                    <a:ext uri="{FF2B5EF4-FFF2-40B4-BE49-F238E27FC236}">
                      <a16:creationId xmlns:a16="http://schemas.microsoft.com/office/drawing/2014/main" id="{2551F8F1-C026-48B8-9F2A-375A544917F7}"/>
                    </a:ext>
                  </a:extLst>
                </p:cNvPr>
                <p:cNvCxnSpPr>
                  <a:stCxn id="48" idx="0"/>
                  <a:endCxn id="44" idx="5"/>
                </p:cNvCxnSpPr>
                <p:nvPr/>
              </p:nvCxnSpPr>
              <p:spPr>
                <a:xfrm flipH="1" flipV="1">
                  <a:off x="3657538" y="5188674"/>
                  <a:ext cx="300829" cy="108667"/>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950EDBFD-D26F-4FAF-85EB-DCFF71EDAA54}"/>
                    </a:ext>
                  </a:extLst>
                </p:cNvPr>
                <p:cNvCxnSpPr>
                  <a:stCxn id="49" idx="0"/>
                  <a:endCxn id="46" idx="2"/>
                </p:cNvCxnSpPr>
                <p:nvPr/>
              </p:nvCxnSpPr>
              <p:spPr>
                <a:xfrm flipH="1" flipV="1">
                  <a:off x="4323419" y="5014729"/>
                  <a:ext cx="101742" cy="131190"/>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grpSp>
          <p:sp>
            <p:nvSpPr>
              <p:cNvPr id="43" name="文本框 42">
                <a:extLst>
                  <a:ext uri="{FF2B5EF4-FFF2-40B4-BE49-F238E27FC236}">
                    <a16:creationId xmlns:a16="http://schemas.microsoft.com/office/drawing/2014/main" id="{4ACA8AA9-1137-4D12-AA0C-16A7E54138A0}"/>
                  </a:ext>
                </a:extLst>
              </p:cNvPr>
              <p:cNvSpPr txBox="1"/>
              <p:nvPr/>
            </p:nvSpPr>
            <p:spPr>
              <a:xfrm>
                <a:off x="3724970" y="5910570"/>
                <a:ext cx="352982" cy="369332"/>
              </a:xfrm>
              <a:prstGeom prst="rect">
                <a:avLst/>
              </a:prstGeom>
              <a:noFill/>
            </p:spPr>
            <p:txBody>
              <a:bodyPr wrap="none" rtlCol="0">
                <a:spAutoFit/>
              </a:bodyPr>
              <a:lstStyle/>
              <a:p>
                <a:r>
                  <a:rPr lang="en-US" altLang="zh-CN" dirty="0">
                    <a:latin typeface="思源宋体 Heavy" panose="02020900000000000000" pitchFamily="18" charset="-122"/>
                    <a:ea typeface="思源宋体 Heavy" panose="02020900000000000000" pitchFamily="18" charset="-122"/>
                  </a:rPr>
                  <a:t>B</a:t>
                </a:r>
                <a:endParaRPr lang="zh-CN" altLang="en-US" dirty="0">
                  <a:latin typeface="思源宋体 Heavy" panose="02020900000000000000" pitchFamily="18" charset="-122"/>
                  <a:ea typeface="思源宋体 Heavy" panose="02020900000000000000" pitchFamily="18" charset="-122"/>
                </a:endParaRPr>
              </a:p>
            </p:txBody>
          </p:sp>
        </p:grpSp>
        <p:grpSp>
          <p:nvGrpSpPr>
            <p:cNvPr id="89" name="组合 88">
              <a:extLst>
                <a:ext uri="{FF2B5EF4-FFF2-40B4-BE49-F238E27FC236}">
                  <a16:creationId xmlns:a16="http://schemas.microsoft.com/office/drawing/2014/main" id="{5BB5ED76-7004-4A26-AA40-6EA38046B0B9}"/>
                </a:ext>
              </a:extLst>
            </p:cNvPr>
            <p:cNvGrpSpPr/>
            <p:nvPr/>
          </p:nvGrpSpPr>
          <p:grpSpPr>
            <a:xfrm>
              <a:off x="8939624" y="4233243"/>
              <a:ext cx="1944721" cy="1930298"/>
              <a:chOff x="8939624" y="4326231"/>
              <a:chExt cx="1944721" cy="1930298"/>
            </a:xfrm>
          </p:grpSpPr>
          <p:grpSp>
            <p:nvGrpSpPr>
              <p:cNvPr id="69" name="组合 68">
                <a:extLst>
                  <a:ext uri="{FF2B5EF4-FFF2-40B4-BE49-F238E27FC236}">
                    <a16:creationId xmlns:a16="http://schemas.microsoft.com/office/drawing/2014/main" id="{B79A85FD-9EC7-44EE-8257-86F615B1CE25}"/>
                  </a:ext>
                </a:extLst>
              </p:cNvPr>
              <p:cNvGrpSpPr/>
              <p:nvPr/>
            </p:nvGrpSpPr>
            <p:grpSpPr>
              <a:xfrm>
                <a:off x="8939624" y="4326231"/>
                <a:ext cx="1400382" cy="1930298"/>
                <a:chOff x="3258176" y="4349604"/>
                <a:chExt cx="1400382" cy="1930298"/>
              </a:xfrm>
            </p:grpSpPr>
            <p:grpSp>
              <p:nvGrpSpPr>
                <p:cNvPr id="70" name="组合 69">
                  <a:extLst>
                    <a:ext uri="{FF2B5EF4-FFF2-40B4-BE49-F238E27FC236}">
                      <a16:creationId xmlns:a16="http://schemas.microsoft.com/office/drawing/2014/main" id="{305823A2-C50B-4BBD-B87E-ACDB4AE0E8D4}"/>
                    </a:ext>
                  </a:extLst>
                </p:cNvPr>
                <p:cNvGrpSpPr/>
                <p:nvPr/>
              </p:nvGrpSpPr>
              <p:grpSpPr>
                <a:xfrm>
                  <a:off x="3258176" y="4349604"/>
                  <a:ext cx="1400382" cy="1368834"/>
                  <a:chOff x="3258176" y="4349604"/>
                  <a:chExt cx="1400382" cy="1368834"/>
                </a:xfrm>
              </p:grpSpPr>
              <p:sp>
                <p:nvSpPr>
                  <p:cNvPr id="72" name="椭圆 71">
                    <a:extLst>
                      <a:ext uri="{FF2B5EF4-FFF2-40B4-BE49-F238E27FC236}">
                        <a16:creationId xmlns:a16="http://schemas.microsoft.com/office/drawing/2014/main" id="{9FC44A4A-CB19-4ADE-8E68-5DAD97FAF19D}"/>
                      </a:ext>
                    </a:extLst>
                  </p:cNvPr>
                  <p:cNvSpPr/>
                  <p:nvPr/>
                </p:nvSpPr>
                <p:spPr>
                  <a:xfrm>
                    <a:off x="3264516" y="4795652"/>
                    <a:ext cx="460454" cy="460454"/>
                  </a:xfrm>
                  <a:prstGeom prst="ellipse">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思源宋体 SemiBold" panose="02020600000000000000" pitchFamily="18" charset="-122"/>
                        <a:ea typeface="思源宋体 SemiBold" panose="02020600000000000000" pitchFamily="18" charset="-122"/>
                      </a:rPr>
                      <a:t>牲畜</a:t>
                    </a:r>
                  </a:p>
                </p:txBody>
              </p:sp>
              <p:sp>
                <p:nvSpPr>
                  <p:cNvPr id="73" name="矩形: 圆角 72">
                    <a:extLst>
                      <a:ext uri="{FF2B5EF4-FFF2-40B4-BE49-F238E27FC236}">
                        <a16:creationId xmlns:a16="http://schemas.microsoft.com/office/drawing/2014/main" id="{7E5F24F5-C24A-4FD7-A246-9704514284DD}"/>
                      </a:ext>
                    </a:extLst>
                  </p:cNvPr>
                  <p:cNvSpPr/>
                  <p:nvPr/>
                </p:nvSpPr>
                <p:spPr>
                  <a:xfrm>
                    <a:off x="3724970" y="4349604"/>
                    <a:ext cx="512956" cy="245326"/>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latin typeface="思源宋体 SemiBold" panose="02020600000000000000" pitchFamily="18" charset="-122"/>
                        <a:ea typeface="思源宋体 SemiBold" panose="02020600000000000000" pitchFamily="18" charset="-122"/>
                      </a:rPr>
                      <a:t>市场</a:t>
                    </a:r>
                  </a:p>
                </p:txBody>
              </p:sp>
              <p:sp>
                <p:nvSpPr>
                  <p:cNvPr id="74" name="矩形: 圆角 73">
                    <a:extLst>
                      <a:ext uri="{FF2B5EF4-FFF2-40B4-BE49-F238E27FC236}">
                        <a16:creationId xmlns:a16="http://schemas.microsoft.com/office/drawing/2014/main" id="{3DCD36D9-A617-4489-A398-4F24039EFDD5}"/>
                      </a:ext>
                    </a:extLst>
                  </p:cNvPr>
                  <p:cNvSpPr/>
                  <p:nvPr/>
                </p:nvSpPr>
                <p:spPr>
                  <a:xfrm>
                    <a:off x="4066941" y="4769403"/>
                    <a:ext cx="512956" cy="245326"/>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latin typeface="思源宋体 SemiBold" panose="02020600000000000000" pitchFamily="18" charset="-122"/>
                        <a:ea typeface="思源宋体 SemiBold" panose="02020600000000000000" pitchFamily="18" charset="-122"/>
                      </a:rPr>
                      <a:t>家庭</a:t>
                    </a:r>
                  </a:p>
                </p:txBody>
              </p:sp>
              <p:sp>
                <p:nvSpPr>
                  <p:cNvPr id="75" name="文本框 74">
                    <a:extLst>
                      <a:ext uri="{FF2B5EF4-FFF2-40B4-BE49-F238E27FC236}">
                        <a16:creationId xmlns:a16="http://schemas.microsoft.com/office/drawing/2014/main" id="{9AAEECE5-78D8-4CFB-B201-4F5594F8E133}"/>
                      </a:ext>
                    </a:extLst>
                  </p:cNvPr>
                  <p:cNvSpPr txBox="1"/>
                  <p:nvPr/>
                </p:nvSpPr>
                <p:spPr>
                  <a:xfrm>
                    <a:off x="3258176" y="5456828"/>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牧草</a:t>
                    </a:r>
                    <a:endParaRPr lang="en-US" altLang="zh-CN" sz="1100" dirty="0">
                      <a:solidFill>
                        <a:srgbClr val="FA9811"/>
                      </a:solidFill>
                      <a:latin typeface="思源宋体 SemiBold" panose="02020600000000000000" pitchFamily="18" charset="-122"/>
                      <a:ea typeface="思源宋体 SemiBold" panose="02020600000000000000" pitchFamily="18" charset="-122"/>
                    </a:endParaRPr>
                  </a:p>
                </p:txBody>
              </p:sp>
              <p:sp>
                <p:nvSpPr>
                  <p:cNvPr id="76" name="文本框 75">
                    <a:extLst>
                      <a:ext uri="{FF2B5EF4-FFF2-40B4-BE49-F238E27FC236}">
                        <a16:creationId xmlns:a16="http://schemas.microsoft.com/office/drawing/2014/main" id="{8D6428DE-B223-41FD-A3B4-A4605868140B}"/>
                      </a:ext>
                    </a:extLst>
                  </p:cNvPr>
                  <p:cNvSpPr txBox="1"/>
                  <p:nvPr/>
                </p:nvSpPr>
                <p:spPr>
                  <a:xfrm>
                    <a:off x="3724970" y="5297341"/>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作物</a:t>
                    </a:r>
                  </a:p>
                </p:txBody>
              </p:sp>
              <p:sp>
                <p:nvSpPr>
                  <p:cNvPr id="77" name="文本框 76">
                    <a:extLst>
                      <a:ext uri="{FF2B5EF4-FFF2-40B4-BE49-F238E27FC236}">
                        <a16:creationId xmlns:a16="http://schemas.microsoft.com/office/drawing/2014/main" id="{F92FABE4-1A7F-4B90-A6D1-41A794725850}"/>
                      </a:ext>
                    </a:extLst>
                  </p:cNvPr>
                  <p:cNvSpPr txBox="1"/>
                  <p:nvPr/>
                </p:nvSpPr>
                <p:spPr>
                  <a:xfrm>
                    <a:off x="4191764" y="5145919"/>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作物</a:t>
                    </a:r>
                  </a:p>
                </p:txBody>
              </p:sp>
              <p:cxnSp>
                <p:nvCxnSpPr>
                  <p:cNvPr id="78" name="直接箭头连接符 77">
                    <a:extLst>
                      <a:ext uri="{FF2B5EF4-FFF2-40B4-BE49-F238E27FC236}">
                        <a16:creationId xmlns:a16="http://schemas.microsoft.com/office/drawing/2014/main" id="{8489F9E9-FFD5-42A7-A7C8-73CAD72908A1}"/>
                      </a:ext>
                    </a:extLst>
                  </p:cNvPr>
                  <p:cNvCxnSpPr>
                    <a:stCxn id="72" idx="0"/>
                    <a:endCxn id="73" idx="2"/>
                  </p:cNvCxnSpPr>
                  <p:nvPr/>
                </p:nvCxnSpPr>
                <p:spPr>
                  <a:xfrm flipV="1">
                    <a:off x="3494743" y="4594930"/>
                    <a:ext cx="486705" cy="200722"/>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78">
                    <a:extLst>
                      <a:ext uri="{FF2B5EF4-FFF2-40B4-BE49-F238E27FC236}">
                        <a16:creationId xmlns:a16="http://schemas.microsoft.com/office/drawing/2014/main" id="{D0303481-922C-4C78-9F6E-B4D62E35389B}"/>
                      </a:ext>
                    </a:extLst>
                  </p:cNvPr>
                  <p:cNvCxnSpPr>
                    <a:stCxn id="72" idx="6"/>
                    <a:endCxn id="74" idx="1"/>
                  </p:cNvCxnSpPr>
                  <p:nvPr/>
                </p:nvCxnSpPr>
                <p:spPr>
                  <a:xfrm flipV="1">
                    <a:off x="3724970" y="4892066"/>
                    <a:ext cx="341971" cy="133813"/>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79">
                    <a:extLst>
                      <a:ext uri="{FF2B5EF4-FFF2-40B4-BE49-F238E27FC236}">
                        <a16:creationId xmlns:a16="http://schemas.microsoft.com/office/drawing/2014/main" id="{D3E6255B-84E3-47DB-91C0-439AF2445A80}"/>
                      </a:ext>
                    </a:extLst>
                  </p:cNvPr>
                  <p:cNvCxnSpPr>
                    <a:stCxn id="75" idx="0"/>
                    <a:endCxn id="72" idx="4"/>
                  </p:cNvCxnSpPr>
                  <p:nvPr/>
                </p:nvCxnSpPr>
                <p:spPr>
                  <a:xfrm flipV="1">
                    <a:off x="3491573" y="5256106"/>
                    <a:ext cx="3170" cy="200722"/>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a:extLst>
                      <a:ext uri="{FF2B5EF4-FFF2-40B4-BE49-F238E27FC236}">
                        <a16:creationId xmlns:a16="http://schemas.microsoft.com/office/drawing/2014/main" id="{64220C42-4DE1-4575-9DF9-6ECD4C43C981}"/>
                      </a:ext>
                    </a:extLst>
                  </p:cNvPr>
                  <p:cNvCxnSpPr>
                    <a:stCxn id="76" idx="0"/>
                    <a:endCxn id="72" idx="5"/>
                  </p:cNvCxnSpPr>
                  <p:nvPr/>
                </p:nvCxnSpPr>
                <p:spPr>
                  <a:xfrm flipH="1" flipV="1">
                    <a:off x="3657538" y="5188674"/>
                    <a:ext cx="300829" cy="108667"/>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81">
                    <a:extLst>
                      <a:ext uri="{FF2B5EF4-FFF2-40B4-BE49-F238E27FC236}">
                        <a16:creationId xmlns:a16="http://schemas.microsoft.com/office/drawing/2014/main" id="{71F084EC-D801-4BDA-8572-F3D9707C9AB9}"/>
                      </a:ext>
                    </a:extLst>
                  </p:cNvPr>
                  <p:cNvCxnSpPr>
                    <a:stCxn id="77" idx="0"/>
                    <a:endCxn id="74" idx="2"/>
                  </p:cNvCxnSpPr>
                  <p:nvPr/>
                </p:nvCxnSpPr>
                <p:spPr>
                  <a:xfrm flipH="1" flipV="1">
                    <a:off x="4323419" y="5014729"/>
                    <a:ext cx="101742" cy="131190"/>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grpSp>
            <p:sp>
              <p:nvSpPr>
                <p:cNvPr id="71" name="文本框 70">
                  <a:extLst>
                    <a:ext uri="{FF2B5EF4-FFF2-40B4-BE49-F238E27FC236}">
                      <a16:creationId xmlns:a16="http://schemas.microsoft.com/office/drawing/2014/main" id="{9A94E04E-6671-49B6-863A-D2253755F086}"/>
                    </a:ext>
                  </a:extLst>
                </p:cNvPr>
                <p:cNvSpPr txBox="1"/>
                <p:nvPr/>
              </p:nvSpPr>
              <p:spPr>
                <a:xfrm>
                  <a:off x="3724970" y="5910570"/>
                  <a:ext cx="369012" cy="369332"/>
                </a:xfrm>
                <a:prstGeom prst="rect">
                  <a:avLst/>
                </a:prstGeom>
                <a:noFill/>
              </p:spPr>
              <p:txBody>
                <a:bodyPr wrap="none" rtlCol="0">
                  <a:spAutoFit/>
                </a:bodyPr>
                <a:lstStyle/>
                <a:p>
                  <a:r>
                    <a:rPr lang="en-US" altLang="zh-CN" dirty="0">
                      <a:latin typeface="思源宋体 Heavy" panose="02020900000000000000" pitchFamily="18" charset="-122"/>
                      <a:ea typeface="思源宋体 Heavy" panose="02020900000000000000" pitchFamily="18" charset="-122"/>
                    </a:rPr>
                    <a:t>D</a:t>
                  </a:r>
                  <a:endParaRPr lang="zh-CN" altLang="en-US" dirty="0">
                    <a:latin typeface="思源宋体 Heavy" panose="02020900000000000000" pitchFamily="18" charset="-122"/>
                    <a:ea typeface="思源宋体 Heavy" panose="02020900000000000000" pitchFamily="18" charset="-122"/>
                  </a:endParaRPr>
                </a:p>
              </p:txBody>
            </p:sp>
          </p:grpSp>
          <p:sp>
            <p:nvSpPr>
              <p:cNvPr id="83" name="文本框 82">
                <a:extLst>
                  <a:ext uri="{FF2B5EF4-FFF2-40B4-BE49-F238E27FC236}">
                    <a16:creationId xmlns:a16="http://schemas.microsoft.com/office/drawing/2014/main" id="{E5057DEC-DA60-417E-B4C9-D1B56E9DCFAC}"/>
                  </a:ext>
                </a:extLst>
              </p:cNvPr>
              <p:cNvSpPr txBox="1"/>
              <p:nvPr/>
            </p:nvSpPr>
            <p:spPr>
              <a:xfrm>
                <a:off x="10417551" y="4457052"/>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作物</a:t>
                </a:r>
              </a:p>
            </p:txBody>
          </p:sp>
          <p:cxnSp>
            <p:nvCxnSpPr>
              <p:cNvPr id="85" name="直接箭头连接符 84">
                <a:extLst>
                  <a:ext uri="{FF2B5EF4-FFF2-40B4-BE49-F238E27FC236}">
                    <a16:creationId xmlns:a16="http://schemas.microsoft.com/office/drawing/2014/main" id="{923010E8-698A-4D30-B5E0-C95281154448}"/>
                  </a:ext>
                </a:extLst>
              </p:cNvPr>
              <p:cNvCxnSpPr>
                <a:stCxn id="83" idx="1"/>
                <a:endCxn id="73" idx="3"/>
              </p:cNvCxnSpPr>
              <p:nvPr/>
            </p:nvCxnSpPr>
            <p:spPr>
              <a:xfrm flipH="1" flipV="1">
                <a:off x="9919374" y="4448894"/>
                <a:ext cx="498177" cy="138963"/>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0" name="组合 89">
              <a:extLst>
                <a:ext uri="{FF2B5EF4-FFF2-40B4-BE49-F238E27FC236}">
                  <a16:creationId xmlns:a16="http://schemas.microsoft.com/office/drawing/2014/main" id="{9E5B96C2-0A2D-49F9-8C2C-2E89CD21441D}"/>
                </a:ext>
              </a:extLst>
            </p:cNvPr>
            <p:cNvGrpSpPr/>
            <p:nvPr/>
          </p:nvGrpSpPr>
          <p:grpSpPr>
            <a:xfrm>
              <a:off x="6758610" y="4233243"/>
              <a:ext cx="1831179" cy="1945868"/>
              <a:chOff x="6866418" y="4328073"/>
              <a:chExt cx="1831179" cy="1945868"/>
            </a:xfrm>
          </p:grpSpPr>
          <p:grpSp>
            <p:nvGrpSpPr>
              <p:cNvPr id="55" name="组合 54">
                <a:extLst>
                  <a:ext uri="{FF2B5EF4-FFF2-40B4-BE49-F238E27FC236}">
                    <a16:creationId xmlns:a16="http://schemas.microsoft.com/office/drawing/2014/main" id="{E2CF88BE-07BD-4F59-B95D-56146996C934}"/>
                  </a:ext>
                </a:extLst>
              </p:cNvPr>
              <p:cNvGrpSpPr/>
              <p:nvPr/>
            </p:nvGrpSpPr>
            <p:grpSpPr>
              <a:xfrm>
                <a:off x="6866418" y="4343643"/>
                <a:ext cx="1400382" cy="1930298"/>
                <a:chOff x="3258176" y="4349604"/>
                <a:chExt cx="1400382" cy="1930298"/>
              </a:xfrm>
            </p:grpSpPr>
            <p:grpSp>
              <p:nvGrpSpPr>
                <p:cNvPr id="56" name="组合 55">
                  <a:extLst>
                    <a:ext uri="{FF2B5EF4-FFF2-40B4-BE49-F238E27FC236}">
                      <a16:creationId xmlns:a16="http://schemas.microsoft.com/office/drawing/2014/main" id="{87C68FBE-35B1-4D2D-B1F4-E4F89CDDA92E}"/>
                    </a:ext>
                  </a:extLst>
                </p:cNvPr>
                <p:cNvGrpSpPr/>
                <p:nvPr/>
              </p:nvGrpSpPr>
              <p:grpSpPr>
                <a:xfrm>
                  <a:off x="3258176" y="4349604"/>
                  <a:ext cx="1400382" cy="1538111"/>
                  <a:chOff x="3258176" y="4349604"/>
                  <a:chExt cx="1400382" cy="1538111"/>
                </a:xfrm>
              </p:grpSpPr>
              <p:sp>
                <p:nvSpPr>
                  <p:cNvPr id="58" name="椭圆 57">
                    <a:extLst>
                      <a:ext uri="{FF2B5EF4-FFF2-40B4-BE49-F238E27FC236}">
                        <a16:creationId xmlns:a16="http://schemas.microsoft.com/office/drawing/2014/main" id="{BBE3348F-7569-4589-87B7-166DC1DB063D}"/>
                      </a:ext>
                    </a:extLst>
                  </p:cNvPr>
                  <p:cNvSpPr/>
                  <p:nvPr/>
                </p:nvSpPr>
                <p:spPr>
                  <a:xfrm>
                    <a:off x="3264516" y="4795652"/>
                    <a:ext cx="460454" cy="460454"/>
                  </a:xfrm>
                  <a:prstGeom prst="ellipse">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思源宋体 SemiBold" panose="02020600000000000000" pitchFamily="18" charset="-122"/>
                        <a:ea typeface="思源宋体 SemiBold" panose="02020600000000000000" pitchFamily="18" charset="-122"/>
                      </a:rPr>
                      <a:t>牲畜</a:t>
                    </a:r>
                  </a:p>
                </p:txBody>
              </p:sp>
              <p:sp>
                <p:nvSpPr>
                  <p:cNvPr id="59" name="矩形: 圆角 58">
                    <a:extLst>
                      <a:ext uri="{FF2B5EF4-FFF2-40B4-BE49-F238E27FC236}">
                        <a16:creationId xmlns:a16="http://schemas.microsoft.com/office/drawing/2014/main" id="{3FA3A0BC-2F03-4409-A9D8-79C06534AE79}"/>
                      </a:ext>
                    </a:extLst>
                  </p:cNvPr>
                  <p:cNvSpPr/>
                  <p:nvPr/>
                </p:nvSpPr>
                <p:spPr>
                  <a:xfrm>
                    <a:off x="3724970" y="4349604"/>
                    <a:ext cx="512956" cy="245326"/>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latin typeface="思源宋体 SemiBold" panose="02020600000000000000" pitchFamily="18" charset="-122"/>
                        <a:ea typeface="思源宋体 SemiBold" panose="02020600000000000000" pitchFamily="18" charset="-122"/>
                      </a:rPr>
                      <a:t>市场</a:t>
                    </a:r>
                  </a:p>
                </p:txBody>
              </p:sp>
              <p:sp>
                <p:nvSpPr>
                  <p:cNvPr id="60" name="矩形: 圆角 59">
                    <a:extLst>
                      <a:ext uri="{FF2B5EF4-FFF2-40B4-BE49-F238E27FC236}">
                        <a16:creationId xmlns:a16="http://schemas.microsoft.com/office/drawing/2014/main" id="{797BFF0F-7520-4D6D-B7B9-FA12765E0C26}"/>
                      </a:ext>
                    </a:extLst>
                  </p:cNvPr>
                  <p:cNvSpPr/>
                  <p:nvPr/>
                </p:nvSpPr>
                <p:spPr>
                  <a:xfrm>
                    <a:off x="4066941" y="4769403"/>
                    <a:ext cx="512956" cy="245326"/>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200" dirty="0">
                        <a:latin typeface="思源宋体 SemiBold" panose="02020600000000000000" pitchFamily="18" charset="-122"/>
                        <a:ea typeface="思源宋体 SemiBold" panose="02020600000000000000" pitchFamily="18" charset="-122"/>
                      </a:rPr>
                      <a:t>家庭</a:t>
                    </a:r>
                  </a:p>
                </p:txBody>
              </p:sp>
              <p:sp>
                <p:nvSpPr>
                  <p:cNvPr id="61" name="文本框 60">
                    <a:extLst>
                      <a:ext uri="{FF2B5EF4-FFF2-40B4-BE49-F238E27FC236}">
                        <a16:creationId xmlns:a16="http://schemas.microsoft.com/office/drawing/2014/main" id="{29BDB46D-652C-44D8-B92F-009F9523B697}"/>
                      </a:ext>
                    </a:extLst>
                  </p:cNvPr>
                  <p:cNvSpPr txBox="1"/>
                  <p:nvPr/>
                </p:nvSpPr>
                <p:spPr>
                  <a:xfrm>
                    <a:off x="3258176" y="5456828"/>
                    <a:ext cx="466794" cy="430887"/>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天然</a:t>
                    </a:r>
                    <a:endParaRPr lang="en-US" altLang="zh-CN" sz="1100" dirty="0">
                      <a:solidFill>
                        <a:srgbClr val="FA9811"/>
                      </a:solidFill>
                      <a:latin typeface="思源宋体 SemiBold" panose="02020600000000000000" pitchFamily="18" charset="-122"/>
                      <a:ea typeface="思源宋体 SemiBold" panose="02020600000000000000" pitchFamily="18" charset="-122"/>
                    </a:endParaRPr>
                  </a:p>
                  <a:p>
                    <a:r>
                      <a:rPr lang="zh-CN" altLang="en-US" sz="1100" dirty="0">
                        <a:solidFill>
                          <a:srgbClr val="FA9811"/>
                        </a:solidFill>
                        <a:latin typeface="思源宋体 SemiBold" panose="02020600000000000000" pitchFamily="18" charset="-122"/>
                        <a:ea typeface="思源宋体 SemiBold" panose="02020600000000000000" pitchFamily="18" charset="-122"/>
                      </a:rPr>
                      <a:t>草地</a:t>
                    </a:r>
                    <a:endParaRPr lang="en-US" altLang="zh-CN" sz="1100" dirty="0">
                      <a:solidFill>
                        <a:srgbClr val="FA9811"/>
                      </a:solidFill>
                      <a:latin typeface="思源宋体 SemiBold" panose="02020600000000000000" pitchFamily="18" charset="-122"/>
                      <a:ea typeface="思源宋体 SemiBold" panose="02020600000000000000" pitchFamily="18" charset="-122"/>
                    </a:endParaRPr>
                  </a:p>
                </p:txBody>
              </p:sp>
              <p:sp>
                <p:nvSpPr>
                  <p:cNvPr id="62" name="文本框 61">
                    <a:extLst>
                      <a:ext uri="{FF2B5EF4-FFF2-40B4-BE49-F238E27FC236}">
                        <a16:creationId xmlns:a16="http://schemas.microsoft.com/office/drawing/2014/main" id="{1E20F9E5-99C6-4573-B6FC-61B7554E184C}"/>
                      </a:ext>
                    </a:extLst>
                  </p:cNvPr>
                  <p:cNvSpPr txBox="1"/>
                  <p:nvPr/>
                </p:nvSpPr>
                <p:spPr>
                  <a:xfrm>
                    <a:off x="3724970" y="5297341"/>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作物</a:t>
                    </a:r>
                  </a:p>
                </p:txBody>
              </p:sp>
              <p:sp>
                <p:nvSpPr>
                  <p:cNvPr id="63" name="文本框 62">
                    <a:extLst>
                      <a:ext uri="{FF2B5EF4-FFF2-40B4-BE49-F238E27FC236}">
                        <a16:creationId xmlns:a16="http://schemas.microsoft.com/office/drawing/2014/main" id="{AD56564E-7AEC-404B-851C-B97BB7BD24A2}"/>
                      </a:ext>
                    </a:extLst>
                  </p:cNvPr>
                  <p:cNvSpPr txBox="1"/>
                  <p:nvPr/>
                </p:nvSpPr>
                <p:spPr>
                  <a:xfrm>
                    <a:off x="4191764" y="5145919"/>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作物</a:t>
                    </a:r>
                  </a:p>
                </p:txBody>
              </p:sp>
              <p:cxnSp>
                <p:nvCxnSpPr>
                  <p:cNvPr id="64" name="直接箭头连接符 63">
                    <a:extLst>
                      <a:ext uri="{FF2B5EF4-FFF2-40B4-BE49-F238E27FC236}">
                        <a16:creationId xmlns:a16="http://schemas.microsoft.com/office/drawing/2014/main" id="{F9EB46E6-242A-443C-8F36-5DA31CF098A3}"/>
                      </a:ext>
                    </a:extLst>
                  </p:cNvPr>
                  <p:cNvCxnSpPr>
                    <a:stCxn id="58" idx="0"/>
                    <a:endCxn id="59" idx="2"/>
                  </p:cNvCxnSpPr>
                  <p:nvPr/>
                </p:nvCxnSpPr>
                <p:spPr>
                  <a:xfrm flipV="1">
                    <a:off x="3494743" y="4594930"/>
                    <a:ext cx="486705" cy="200722"/>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直接箭头连接符 64">
                    <a:extLst>
                      <a:ext uri="{FF2B5EF4-FFF2-40B4-BE49-F238E27FC236}">
                        <a16:creationId xmlns:a16="http://schemas.microsoft.com/office/drawing/2014/main" id="{85FCBB46-15ED-4361-9927-4E81FD999520}"/>
                      </a:ext>
                    </a:extLst>
                  </p:cNvPr>
                  <p:cNvCxnSpPr>
                    <a:stCxn id="58" idx="6"/>
                    <a:endCxn id="60" idx="1"/>
                  </p:cNvCxnSpPr>
                  <p:nvPr/>
                </p:nvCxnSpPr>
                <p:spPr>
                  <a:xfrm flipV="1">
                    <a:off x="3724970" y="4892066"/>
                    <a:ext cx="341971" cy="133813"/>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a:extLst>
                      <a:ext uri="{FF2B5EF4-FFF2-40B4-BE49-F238E27FC236}">
                        <a16:creationId xmlns:a16="http://schemas.microsoft.com/office/drawing/2014/main" id="{A2535859-8774-414A-983E-4CA2C5CFD205}"/>
                      </a:ext>
                    </a:extLst>
                  </p:cNvPr>
                  <p:cNvCxnSpPr>
                    <a:stCxn id="61" idx="0"/>
                    <a:endCxn id="58" idx="4"/>
                  </p:cNvCxnSpPr>
                  <p:nvPr/>
                </p:nvCxnSpPr>
                <p:spPr>
                  <a:xfrm flipV="1">
                    <a:off x="3491573" y="5256106"/>
                    <a:ext cx="3170" cy="200722"/>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接箭头连接符 66">
                    <a:extLst>
                      <a:ext uri="{FF2B5EF4-FFF2-40B4-BE49-F238E27FC236}">
                        <a16:creationId xmlns:a16="http://schemas.microsoft.com/office/drawing/2014/main" id="{26444963-8083-4382-9254-2D692C6D3408}"/>
                      </a:ext>
                    </a:extLst>
                  </p:cNvPr>
                  <p:cNvCxnSpPr>
                    <a:stCxn id="62" idx="0"/>
                    <a:endCxn id="58" idx="5"/>
                  </p:cNvCxnSpPr>
                  <p:nvPr/>
                </p:nvCxnSpPr>
                <p:spPr>
                  <a:xfrm flipH="1" flipV="1">
                    <a:off x="3657538" y="5188674"/>
                    <a:ext cx="300829" cy="108667"/>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a:extLst>
                      <a:ext uri="{FF2B5EF4-FFF2-40B4-BE49-F238E27FC236}">
                        <a16:creationId xmlns:a16="http://schemas.microsoft.com/office/drawing/2014/main" id="{CAD3785E-476C-48F2-9C3C-88CE5B99ABEC}"/>
                      </a:ext>
                    </a:extLst>
                  </p:cNvPr>
                  <p:cNvCxnSpPr>
                    <a:stCxn id="63" idx="0"/>
                    <a:endCxn id="60" idx="2"/>
                  </p:cNvCxnSpPr>
                  <p:nvPr/>
                </p:nvCxnSpPr>
                <p:spPr>
                  <a:xfrm flipH="1" flipV="1">
                    <a:off x="4323419" y="5014729"/>
                    <a:ext cx="101742" cy="131190"/>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grpSp>
            <p:sp>
              <p:nvSpPr>
                <p:cNvPr id="57" name="文本框 56">
                  <a:extLst>
                    <a:ext uri="{FF2B5EF4-FFF2-40B4-BE49-F238E27FC236}">
                      <a16:creationId xmlns:a16="http://schemas.microsoft.com/office/drawing/2014/main" id="{3B08F9DC-69EB-4E2F-8D06-DCFE080F025A}"/>
                    </a:ext>
                  </a:extLst>
                </p:cNvPr>
                <p:cNvSpPr txBox="1"/>
                <p:nvPr/>
              </p:nvSpPr>
              <p:spPr>
                <a:xfrm>
                  <a:off x="3724970" y="5910570"/>
                  <a:ext cx="348172" cy="369332"/>
                </a:xfrm>
                <a:prstGeom prst="rect">
                  <a:avLst/>
                </a:prstGeom>
                <a:noFill/>
              </p:spPr>
              <p:txBody>
                <a:bodyPr wrap="none" rtlCol="0">
                  <a:spAutoFit/>
                </a:bodyPr>
                <a:lstStyle/>
                <a:p>
                  <a:r>
                    <a:rPr lang="en-US" altLang="zh-CN" dirty="0">
                      <a:latin typeface="思源宋体 Heavy" panose="02020900000000000000" pitchFamily="18" charset="-122"/>
                      <a:ea typeface="思源宋体 Heavy" panose="02020900000000000000" pitchFamily="18" charset="-122"/>
                    </a:rPr>
                    <a:t>C</a:t>
                  </a:r>
                  <a:endParaRPr lang="zh-CN" altLang="en-US" dirty="0">
                    <a:latin typeface="思源宋体 Heavy" panose="02020900000000000000" pitchFamily="18" charset="-122"/>
                    <a:ea typeface="思源宋体 Heavy" panose="02020900000000000000" pitchFamily="18" charset="-122"/>
                  </a:endParaRPr>
                </a:p>
              </p:txBody>
            </p:sp>
          </p:grpSp>
          <p:sp>
            <p:nvSpPr>
              <p:cNvPr id="86" name="文本框 85">
                <a:extLst>
                  <a:ext uri="{FF2B5EF4-FFF2-40B4-BE49-F238E27FC236}">
                    <a16:creationId xmlns:a16="http://schemas.microsoft.com/office/drawing/2014/main" id="{178D85D8-8E15-479B-8523-E55A835F9F47}"/>
                  </a:ext>
                </a:extLst>
              </p:cNvPr>
              <p:cNvSpPr txBox="1"/>
              <p:nvPr/>
            </p:nvSpPr>
            <p:spPr>
              <a:xfrm>
                <a:off x="8230803" y="4328073"/>
                <a:ext cx="466794" cy="261610"/>
              </a:xfrm>
              <a:prstGeom prst="rect">
                <a:avLst/>
              </a:prstGeom>
              <a:noFill/>
            </p:spPr>
            <p:txBody>
              <a:bodyPr wrap="none" rtlCol="0">
                <a:spAutoFit/>
              </a:bodyPr>
              <a:lstStyle/>
              <a:p>
                <a:r>
                  <a:rPr lang="zh-CN" altLang="en-US" sz="1100" dirty="0">
                    <a:solidFill>
                      <a:srgbClr val="FA9811"/>
                    </a:solidFill>
                    <a:latin typeface="思源宋体 SemiBold" panose="02020600000000000000" pitchFamily="18" charset="-122"/>
                    <a:ea typeface="思源宋体 SemiBold" panose="02020600000000000000" pitchFamily="18" charset="-122"/>
                  </a:rPr>
                  <a:t>作物</a:t>
                </a:r>
              </a:p>
            </p:txBody>
          </p:sp>
          <p:cxnSp>
            <p:nvCxnSpPr>
              <p:cNvPr id="88" name="直接箭头连接符 87">
                <a:extLst>
                  <a:ext uri="{FF2B5EF4-FFF2-40B4-BE49-F238E27FC236}">
                    <a16:creationId xmlns:a16="http://schemas.microsoft.com/office/drawing/2014/main" id="{01B33575-F120-476A-B3FA-076296A9EA07}"/>
                  </a:ext>
                </a:extLst>
              </p:cNvPr>
              <p:cNvCxnSpPr>
                <a:stCxn id="86" idx="1"/>
                <a:endCxn id="59" idx="3"/>
              </p:cNvCxnSpPr>
              <p:nvPr/>
            </p:nvCxnSpPr>
            <p:spPr>
              <a:xfrm flipH="1">
                <a:off x="7846168" y="4458878"/>
                <a:ext cx="384635" cy="7428"/>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400514745"/>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1"/>
                                        </p:tgtEl>
                                        <p:attrNameLst>
                                          <p:attrName>style.visibility</p:attrName>
                                        </p:attrNameLst>
                                      </p:cBhvr>
                                      <p:to>
                                        <p:strVal val="visible"/>
                                      </p:to>
                                    </p:set>
                                    <p:animEffect transition="in" filter="fade">
                                      <p:cBhvr>
                                        <p:cTn id="15"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5401274-0CA3-46D4-81B2-C2D491F4BECD}"/>
              </a:ext>
            </a:extLst>
          </p:cNvPr>
          <p:cNvSpPr/>
          <p:nvPr/>
        </p:nvSpPr>
        <p:spPr>
          <a:xfrm>
            <a:off x="4579897" y="856675"/>
            <a:ext cx="3057248"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典型例题剖析</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sp>
        <p:nvSpPr>
          <p:cNvPr id="3" name="Rectangle 2">
            <a:extLst>
              <a:ext uri="{FF2B5EF4-FFF2-40B4-BE49-F238E27FC236}">
                <a16:creationId xmlns:a16="http://schemas.microsoft.com/office/drawing/2014/main" id="{83373A9E-E689-44D0-A74D-84115C87407A}"/>
              </a:ext>
            </a:extLst>
          </p:cNvPr>
          <p:cNvSpPr txBox="1">
            <a:spLocks noChangeArrowheads="1"/>
          </p:cNvSpPr>
          <p:nvPr/>
        </p:nvSpPr>
        <p:spPr>
          <a:xfrm>
            <a:off x="1968321" y="1631706"/>
            <a:ext cx="8280400" cy="4039247"/>
          </a:xfrm>
          <a:prstGeom prst="rect">
            <a:avLst/>
          </a:prstGeom>
        </p:spPr>
        <p:txBody>
          <a:bodyPr>
            <a:spAutoFit/>
          </a:bodyPr>
          <a:lstStyle>
            <a:defPPr>
              <a:defRPr lang="zh-CN"/>
            </a:defPPr>
            <a:lvl1pPr indent="457200">
              <a:lnSpc>
                <a:spcPct val="150000"/>
              </a:lnSpc>
              <a:spcBef>
                <a:spcPts val="1000"/>
              </a:spcBef>
              <a:buFontTx/>
              <a:buNone/>
              <a:defRPr sz="2000">
                <a:latin typeface="思源宋体 SemiBold" panose="02020600000000000000" pitchFamily="18" charset="-122"/>
                <a:ea typeface="思源宋体 SemiBold" panose="02020600000000000000" pitchFamily="18" charset="-122"/>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altLang="zh-CN" dirty="0"/>
              <a:t>(2)</a:t>
            </a:r>
            <a:r>
              <a:rPr lang="zh-CN" altLang="en-US" dirty="0"/>
              <a:t>目前该盆地最有可能产生的环境问题是</a:t>
            </a:r>
            <a:r>
              <a:rPr lang="en-US" altLang="zh-CN" dirty="0"/>
              <a:t>(</a:t>
            </a:r>
            <a:r>
              <a:rPr lang="zh-CN" altLang="en-US" dirty="0"/>
              <a:t>　　</a:t>
            </a:r>
            <a:r>
              <a:rPr lang="en-US" altLang="zh-CN" dirty="0"/>
              <a:t>)</a:t>
            </a:r>
          </a:p>
          <a:p>
            <a:r>
              <a:rPr lang="en-US" altLang="zh-CN" dirty="0"/>
              <a:t>①</a:t>
            </a:r>
            <a:r>
              <a:rPr lang="zh-CN" altLang="en-US" dirty="0"/>
              <a:t>土壤盐碱化</a:t>
            </a:r>
          </a:p>
          <a:p>
            <a:r>
              <a:rPr lang="zh-CN" altLang="en-US" dirty="0"/>
              <a:t>②河水流量增多，河口附近侵蚀作用增强</a:t>
            </a:r>
          </a:p>
          <a:p>
            <a:r>
              <a:rPr lang="zh-CN" altLang="en-US" dirty="0"/>
              <a:t>③湖中的水生动植物大量繁殖</a:t>
            </a:r>
          </a:p>
          <a:p>
            <a:r>
              <a:rPr lang="zh-CN" altLang="en-US" dirty="0"/>
              <a:t>④湿地萎缩，牧草生长不良</a:t>
            </a:r>
            <a:endParaRPr lang="en-US" altLang="zh-CN" dirty="0"/>
          </a:p>
          <a:p>
            <a:endParaRPr lang="zh-CN" altLang="en-US" dirty="0"/>
          </a:p>
          <a:p>
            <a:r>
              <a:rPr lang="en-US" altLang="zh-CN" dirty="0"/>
              <a:t>A</a:t>
            </a:r>
            <a:r>
              <a:rPr lang="zh-CN" altLang="en-US" dirty="0"/>
              <a:t>．①④　	</a:t>
            </a:r>
            <a:r>
              <a:rPr lang="en-US" altLang="zh-CN" dirty="0"/>
              <a:t>B</a:t>
            </a:r>
            <a:r>
              <a:rPr lang="zh-CN" altLang="en-US" dirty="0"/>
              <a:t>．②③　　</a:t>
            </a:r>
            <a:r>
              <a:rPr lang="en-US" altLang="zh-CN" dirty="0"/>
              <a:t>C</a:t>
            </a:r>
            <a:r>
              <a:rPr lang="zh-CN" altLang="en-US" dirty="0"/>
              <a:t>．③④　　	</a:t>
            </a:r>
            <a:r>
              <a:rPr lang="en-US" altLang="zh-CN" dirty="0"/>
              <a:t>D</a:t>
            </a:r>
            <a:r>
              <a:rPr lang="zh-CN" altLang="en-US" dirty="0"/>
              <a:t>．①②</a:t>
            </a:r>
          </a:p>
        </p:txBody>
      </p:sp>
    </p:spTree>
    <p:extLst>
      <p:ext uri="{BB962C8B-B14F-4D97-AF65-F5344CB8AC3E}">
        <p14:creationId xmlns:p14="http://schemas.microsoft.com/office/powerpoint/2010/main" val="2627369797"/>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9DFF91B-0B15-424F-92CC-2433823965E9}"/>
              </a:ext>
            </a:extLst>
          </p:cNvPr>
          <p:cNvSpPr/>
          <p:nvPr/>
        </p:nvSpPr>
        <p:spPr>
          <a:xfrm>
            <a:off x="4579897" y="856675"/>
            <a:ext cx="3057248"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典型例题剖析</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grpSp>
        <p:nvGrpSpPr>
          <p:cNvPr id="5" name="组合 4">
            <a:extLst>
              <a:ext uri="{FF2B5EF4-FFF2-40B4-BE49-F238E27FC236}">
                <a16:creationId xmlns:a16="http://schemas.microsoft.com/office/drawing/2014/main" id="{4AF3DFE7-B675-479A-B75A-E9588F0005B7}"/>
              </a:ext>
            </a:extLst>
          </p:cNvPr>
          <p:cNvGrpSpPr/>
          <p:nvPr/>
        </p:nvGrpSpPr>
        <p:grpSpPr>
          <a:xfrm>
            <a:off x="1968322" y="2669984"/>
            <a:ext cx="8280400" cy="3216467"/>
            <a:chOff x="1968322" y="2669984"/>
            <a:chExt cx="8280400" cy="3216467"/>
          </a:xfrm>
        </p:grpSpPr>
        <p:sp>
          <p:nvSpPr>
            <p:cNvPr id="6" name="Rectangle 2">
              <a:extLst>
                <a:ext uri="{FF2B5EF4-FFF2-40B4-BE49-F238E27FC236}">
                  <a16:creationId xmlns:a16="http://schemas.microsoft.com/office/drawing/2014/main" id="{86127541-2A89-4428-AD26-4A881E4CDA57}"/>
                </a:ext>
              </a:extLst>
            </p:cNvPr>
            <p:cNvSpPr txBox="1">
              <a:spLocks noChangeArrowheads="1"/>
            </p:cNvSpPr>
            <p:nvPr/>
          </p:nvSpPr>
          <p:spPr>
            <a:xfrm>
              <a:off x="1968322" y="3078310"/>
              <a:ext cx="8280400" cy="2808141"/>
            </a:xfrm>
            <a:prstGeom prst="rect">
              <a:avLst/>
            </a:prstGeom>
          </p:spPr>
          <p:txBody>
            <a:bodyPr wrap="square">
              <a:spAutoFit/>
            </a:bodyPr>
            <a:lstStyle>
              <a:defPPr>
                <a:defRPr lang="zh-CN"/>
              </a:defPPr>
              <a:lvl1pPr indent="457200">
                <a:lnSpc>
                  <a:spcPct val="150000"/>
                </a:lnSpc>
                <a:spcBef>
                  <a:spcPts val="1000"/>
                </a:spcBef>
                <a:buFontTx/>
                <a:buNone/>
                <a:defRPr sz="2000">
                  <a:latin typeface="思源宋体 SemiBold" panose="02020600000000000000" pitchFamily="18" charset="-122"/>
                  <a:ea typeface="思源宋体 SemiBold" panose="02020600000000000000" pitchFamily="18" charset="-122"/>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第</a:t>
              </a:r>
              <a:r>
                <a:rPr lang="en-US" altLang="zh-CN" dirty="0"/>
                <a:t>(1)</a:t>
              </a:r>
              <a:r>
                <a:rPr lang="zh-CN" altLang="en-US" dirty="0"/>
                <a:t>题，从题干中可知，墨累</a:t>
              </a:r>
              <a:r>
                <a:rPr lang="en-US" altLang="zh-CN" dirty="0"/>
                <a:t>—</a:t>
              </a:r>
              <a:r>
                <a:rPr lang="zh-CN" altLang="en-US" dirty="0"/>
                <a:t>达令盆地是以小麦和牧草为主的混合农业区，产品面向市场，主要农产品是小麦和羊毛，故牲畜和作物有一部分指向市场，由此可排除</a:t>
              </a:r>
              <a:r>
                <a:rPr lang="en-US" altLang="zh-CN" dirty="0"/>
                <a:t>A</a:t>
              </a:r>
              <a:r>
                <a:rPr lang="zh-CN" altLang="en-US" dirty="0"/>
                <a:t>、</a:t>
              </a:r>
              <a:r>
                <a:rPr lang="en-US" altLang="zh-CN" dirty="0"/>
                <a:t>B</a:t>
              </a:r>
              <a:r>
                <a:rPr lang="zh-CN" altLang="en-US" dirty="0"/>
                <a:t>；该地牲畜的主要饲料为农作物秸秆，且羊毛的商品率远高于作物，由此可排除</a:t>
              </a:r>
              <a:r>
                <a:rPr lang="en-US" altLang="zh-CN" dirty="0"/>
                <a:t>C</a:t>
              </a:r>
              <a:r>
                <a:rPr lang="zh-CN" altLang="en-US" dirty="0"/>
                <a:t>。第</a:t>
              </a:r>
              <a:r>
                <a:rPr lang="en-US" altLang="zh-CN" dirty="0"/>
                <a:t>(2)</a:t>
              </a:r>
              <a:r>
                <a:rPr lang="zh-CN" altLang="en-US" dirty="0"/>
                <a:t>题，由材料可知，农场规模大，数量增多，河水引用过量等，会引起湿地萎缩、牧草生长不良。该地区为灌溉农业，不合理的灌溉易造成土壤盐碱化。</a:t>
              </a:r>
            </a:p>
          </p:txBody>
        </p:sp>
        <p:sp>
          <p:nvSpPr>
            <p:cNvPr id="7" name="矩形: 圆角 6">
              <a:extLst>
                <a:ext uri="{FF2B5EF4-FFF2-40B4-BE49-F238E27FC236}">
                  <a16:creationId xmlns:a16="http://schemas.microsoft.com/office/drawing/2014/main" id="{F46D04D7-E746-420B-B597-E48D76AB429C}"/>
                </a:ext>
              </a:extLst>
            </p:cNvPr>
            <p:cNvSpPr/>
            <p:nvPr/>
          </p:nvSpPr>
          <p:spPr>
            <a:xfrm>
              <a:off x="2471250" y="2669984"/>
              <a:ext cx="1057187"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思源宋体 SemiBold" panose="02020600000000000000" pitchFamily="18" charset="-122"/>
                  <a:ea typeface="思源宋体 SemiBold" panose="02020600000000000000" pitchFamily="18" charset="-122"/>
                </a:rPr>
                <a:t>解 析</a:t>
              </a:r>
            </a:p>
          </p:txBody>
        </p:sp>
      </p:grpSp>
      <p:grpSp>
        <p:nvGrpSpPr>
          <p:cNvPr id="9" name="组合 8">
            <a:extLst>
              <a:ext uri="{FF2B5EF4-FFF2-40B4-BE49-F238E27FC236}">
                <a16:creationId xmlns:a16="http://schemas.microsoft.com/office/drawing/2014/main" id="{CA4D7501-CC79-47A1-8924-034A888A2D00}"/>
              </a:ext>
            </a:extLst>
          </p:cNvPr>
          <p:cNvGrpSpPr/>
          <p:nvPr/>
        </p:nvGrpSpPr>
        <p:grpSpPr>
          <a:xfrm>
            <a:off x="2471251" y="1798988"/>
            <a:ext cx="3224345" cy="400110"/>
            <a:chOff x="2471251" y="1798988"/>
            <a:chExt cx="3224345" cy="400110"/>
          </a:xfrm>
        </p:grpSpPr>
        <p:sp>
          <p:nvSpPr>
            <p:cNvPr id="4" name="矩形: 圆角 3">
              <a:extLst>
                <a:ext uri="{FF2B5EF4-FFF2-40B4-BE49-F238E27FC236}">
                  <a16:creationId xmlns:a16="http://schemas.microsoft.com/office/drawing/2014/main" id="{8368052C-E012-437F-9837-08F112342D5A}"/>
                </a:ext>
              </a:extLst>
            </p:cNvPr>
            <p:cNvSpPr/>
            <p:nvPr/>
          </p:nvSpPr>
          <p:spPr>
            <a:xfrm>
              <a:off x="2471251" y="1837360"/>
              <a:ext cx="1057187"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思源宋体 SemiBold" panose="02020600000000000000" pitchFamily="18" charset="-122"/>
                  <a:ea typeface="思源宋体 SemiBold" panose="02020600000000000000" pitchFamily="18" charset="-122"/>
                </a:rPr>
                <a:t>答 案</a:t>
              </a:r>
            </a:p>
          </p:txBody>
        </p:sp>
        <p:sp>
          <p:nvSpPr>
            <p:cNvPr id="8" name="矩形 7">
              <a:extLst>
                <a:ext uri="{FF2B5EF4-FFF2-40B4-BE49-F238E27FC236}">
                  <a16:creationId xmlns:a16="http://schemas.microsoft.com/office/drawing/2014/main" id="{16C93C88-489F-4BD9-B56A-942FB3F26407}"/>
                </a:ext>
              </a:extLst>
            </p:cNvPr>
            <p:cNvSpPr/>
            <p:nvPr/>
          </p:nvSpPr>
          <p:spPr>
            <a:xfrm>
              <a:off x="3727941" y="1798988"/>
              <a:ext cx="1967655" cy="400110"/>
            </a:xfrm>
            <a:prstGeom prst="rect">
              <a:avLst/>
            </a:prstGeom>
          </p:spPr>
          <p:txBody>
            <a:bodyPr wrap="square">
              <a:spAutoFit/>
            </a:bodyPr>
            <a:lstStyle/>
            <a:p>
              <a:pPr>
                <a:spcBef>
                  <a:spcPts val="1000"/>
                </a:spcBef>
              </a:pPr>
              <a:r>
                <a:rPr lang="en-US" altLang="zh-CN" sz="2000" dirty="0">
                  <a:latin typeface="思源宋体 SemiBold" panose="02020600000000000000" pitchFamily="18" charset="-122"/>
                  <a:ea typeface="思源宋体 SemiBold" panose="02020600000000000000" pitchFamily="18" charset="-122"/>
                </a:rPr>
                <a:t>(1)D</a:t>
              </a:r>
              <a:r>
                <a:rPr lang="zh-CN" altLang="en-US" sz="2000" dirty="0">
                  <a:latin typeface="思源宋体 SemiBold" panose="02020600000000000000" pitchFamily="18" charset="-122"/>
                  <a:ea typeface="思源宋体 SemiBold" panose="02020600000000000000" pitchFamily="18" charset="-122"/>
                </a:rPr>
                <a:t>　</a:t>
              </a:r>
              <a:r>
                <a:rPr lang="en-US" altLang="zh-CN" sz="2000" dirty="0">
                  <a:latin typeface="思源宋体 SemiBold" panose="02020600000000000000" pitchFamily="18" charset="-122"/>
                  <a:ea typeface="思源宋体 SemiBold" panose="02020600000000000000" pitchFamily="18" charset="-122"/>
                </a:rPr>
                <a:t>(2)A</a:t>
              </a:r>
              <a:endParaRPr lang="zh-CN" altLang="en-US" sz="2000" dirty="0">
                <a:latin typeface="思源宋体 SemiBold" panose="02020600000000000000" pitchFamily="18" charset="-122"/>
                <a:ea typeface="思源宋体 SemiBold" panose="02020600000000000000" pitchFamily="18" charset="-122"/>
              </a:endParaRPr>
            </a:p>
          </p:txBody>
        </p:sp>
      </p:grpSp>
    </p:spTree>
    <p:extLst>
      <p:ext uri="{BB962C8B-B14F-4D97-AF65-F5344CB8AC3E}">
        <p14:creationId xmlns:p14="http://schemas.microsoft.com/office/powerpoint/2010/main" val="4088737339"/>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AEBE2ECC-FBE8-42A8-8889-3C01C1085462}"/>
              </a:ext>
            </a:extLst>
          </p:cNvPr>
          <p:cNvSpPr/>
          <p:nvPr/>
        </p:nvSpPr>
        <p:spPr>
          <a:xfrm>
            <a:off x="1998974" y="2601228"/>
            <a:ext cx="6340198" cy="1015663"/>
          </a:xfrm>
          <a:prstGeom prst="rect">
            <a:avLst/>
          </a:prstGeom>
        </p:spPr>
        <p:txBody>
          <a:bodyPr wrap="none">
            <a:spAutoFit/>
          </a:bodyPr>
          <a:lstStyle/>
          <a:p>
            <a:pPr algn="ctr"/>
            <a:r>
              <a:rPr lang="en-US" altLang="zh-CN" sz="6000" dirty="0">
                <a:solidFill>
                  <a:srgbClr val="FA9811"/>
                </a:solidFill>
                <a:latin typeface="字魂35号-经典雅黑" panose="02000000000000000000" pitchFamily="2" charset="-122"/>
                <a:ea typeface="字魂35号-经典雅黑" panose="02000000000000000000" pitchFamily="2" charset="-122"/>
              </a:rPr>
              <a:t>·</a:t>
            </a:r>
            <a:r>
              <a:rPr lang="zh-CN" altLang="en-US" sz="6000" dirty="0">
                <a:solidFill>
                  <a:srgbClr val="FA9811"/>
                </a:solidFill>
                <a:latin typeface="字魂35号-经典雅黑" panose="02000000000000000000" pitchFamily="2" charset="-122"/>
                <a:ea typeface="字魂35号-经典雅黑" panose="02000000000000000000" pitchFamily="2" charset="-122"/>
              </a:rPr>
              <a:t>学习效果检测</a:t>
            </a:r>
            <a:r>
              <a:rPr lang="en-US" altLang="zh-CN" sz="6000" dirty="0">
                <a:solidFill>
                  <a:srgbClr val="FA9811"/>
                </a:solidFill>
                <a:latin typeface="字魂35号-经典雅黑" panose="02000000000000000000" pitchFamily="2" charset="-122"/>
                <a:ea typeface="字魂35号-经典雅黑" panose="02000000000000000000" pitchFamily="2" charset="-122"/>
              </a:rPr>
              <a:t>·</a:t>
            </a:r>
            <a:endParaRPr lang="zh-CN" altLang="en-US" sz="6000" dirty="0">
              <a:solidFill>
                <a:srgbClr val="FA9811"/>
              </a:solidFill>
              <a:latin typeface="字魂35号-经典雅黑" panose="02000000000000000000" pitchFamily="2" charset="-122"/>
              <a:ea typeface="字魂35号-经典雅黑" panose="02000000000000000000" pitchFamily="2" charset="-122"/>
            </a:endParaRPr>
          </a:p>
        </p:txBody>
      </p:sp>
      <p:sp>
        <p:nvSpPr>
          <p:cNvPr id="3" name="矩形: 圆角 2">
            <a:extLst>
              <a:ext uri="{FF2B5EF4-FFF2-40B4-BE49-F238E27FC236}">
                <a16:creationId xmlns:a16="http://schemas.microsoft.com/office/drawing/2014/main" id="{009FC720-7598-4DAD-B392-199404370CA3}"/>
              </a:ext>
            </a:extLst>
          </p:cNvPr>
          <p:cNvSpPr/>
          <p:nvPr/>
        </p:nvSpPr>
        <p:spPr>
          <a:xfrm>
            <a:off x="3784832" y="3719587"/>
            <a:ext cx="2768486" cy="475276"/>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第四部分</a:t>
            </a:r>
          </a:p>
        </p:txBody>
      </p:sp>
    </p:spTree>
    <p:extLst>
      <p:ext uri="{BB962C8B-B14F-4D97-AF65-F5344CB8AC3E}">
        <p14:creationId xmlns:p14="http://schemas.microsoft.com/office/powerpoint/2010/main" val="3950313522"/>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B14E75D-7EB5-44BE-A522-400092F5793B}"/>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学习效果检测</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sp>
        <p:nvSpPr>
          <p:cNvPr id="3" name="Rectangle 2">
            <a:extLst>
              <a:ext uri="{FF2B5EF4-FFF2-40B4-BE49-F238E27FC236}">
                <a16:creationId xmlns:a16="http://schemas.microsoft.com/office/drawing/2014/main" id="{AD70EA64-F007-440F-8F2D-48433400E894}"/>
              </a:ext>
            </a:extLst>
          </p:cNvPr>
          <p:cNvSpPr txBox="1">
            <a:spLocks noChangeArrowheads="1"/>
          </p:cNvSpPr>
          <p:nvPr/>
        </p:nvSpPr>
        <p:spPr>
          <a:xfrm>
            <a:off x="1968322" y="1751706"/>
            <a:ext cx="8280400" cy="829971"/>
          </a:xfrm>
          <a:prstGeom prst="rect">
            <a:avLst/>
          </a:prstGeom>
        </p:spPr>
        <p:txBody>
          <a:bodyP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Tx/>
              <a:buNone/>
            </a:pPr>
            <a:r>
              <a:rPr lang="zh-CN" altLang="en-US" sz="2400" dirty="0">
                <a:latin typeface="思源宋体 Heavy" panose="02020900000000000000" pitchFamily="18" charset="-122"/>
                <a:ea typeface="思源宋体 Heavy" panose="02020900000000000000" pitchFamily="18" charset="-122"/>
              </a:rPr>
              <a:t>一、单项选择题</a:t>
            </a:r>
          </a:p>
          <a:p>
            <a:pPr marL="0" indent="457200">
              <a:buFontTx/>
              <a:buNone/>
            </a:pPr>
            <a:r>
              <a:rPr lang="zh-CN" altLang="en-US" sz="2000" dirty="0">
                <a:latin typeface="思源宋体 SemiBold" panose="02020600000000000000" pitchFamily="18" charset="-122"/>
                <a:ea typeface="思源宋体 SemiBold" panose="02020600000000000000" pitchFamily="18" charset="-122"/>
              </a:rPr>
              <a:t>下图示意影响农业区位的主要因素，读图完成第</a:t>
            </a:r>
            <a:r>
              <a:rPr lang="en-US" altLang="zh-CN" sz="2000" dirty="0">
                <a:latin typeface="思源宋体 SemiBold" panose="02020600000000000000" pitchFamily="18" charset="-122"/>
                <a:ea typeface="思源宋体 SemiBold" panose="02020600000000000000" pitchFamily="18" charset="-122"/>
              </a:rPr>
              <a:t>1</a:t>
            </a:r>
            <a:r>
              <a:rPr lang="zh-CN" altLang="en-US" sz="2000" dirty="0">
                <a:latin typeface="思源宋体 SemiBold" panose="02020600000000000000" pitchFamily="18" charset="-122"/>
                <a:ea typeface="思源宋体 SemiBold" panose="02020600000000000000" pitchFamily="18" charset="-122"/>
              </a:rPr>
              <a:t>～</a:t>
            </a:r>
            <a:r>
              <a:rPr lang="en-US" altLang="zh-CN" sz="2000" dirty="0">
                <a:latin typeface="思源宋体 SemiBold" panose="02020600000000000000" pitchFamily="18" charset="-122"/>
                <a:ea typeface="思源宋体 SemiBold" panose="02020600000000000000" pitchFamily="18" charset="-122"/>
              </a:rPr>
              <a:t>3</a:t>
            </a:r>
            <a:r>
              <a:rPr lang="zh-CN" altLang="en-US" sz="2000" dirty="0">
                <a:latin typeface="思源宋体 SemiBold" panose="02020600000000000000" pitchFamily="18" charset="-122"/>
                <a:ea typeface="思源宋体 SemiBold" panose="02020600000000000000" pitchFamily="18" charset="-122"/>
              </a:rPr>
              <a:t>题。</a:t>
            </a:r>
          </a:p>
        </p:txBody>
      </p:sp>
      <p:sp>
        <p:nvSpPr>
          <p:cNvPr id="6" name="Rectangle 2">
            <a:extLst>
              <a:ext uri="{FF2B5EF4-FFF2-40B4-BE49-F238E27FC236}">
                <a16:creationId xmlns:a16="http://schemas.microsoft.com/office/drawing/2014/main" id="{D414D62A-77D7-4689-9BBD-C12124D11060}"/>
              </a:ext>
            </a:extLst>
          </p:cNvPr>
          <p:cNvSpPr txBox="1">
            <a:spLocks noChangeArrowheads="1"/>
          </p:cNvSpPr>
          <p:nvPr/>
        </p:nvSpPr>
        <p:spPr>
          <a:xfrm>
            <a:off x="4892307" y="2953488"/>
            <a:ext cx="5356415" cy="2800767"/>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1</a:t>
            </a:r>
            <a:r>
              <a:rPr lang="zh-CN" altLang="en-US" sz="1800" dirty="0">
                <a:latin typeface="思源宋体 SemiBold" panose="02020600000000000000" pitchFamily="18" charset="-122"/>
                <a:ea typeface="思源宋体 SemiBold" panose="02020600000000000000" pitchFamily="18" charset="-122"/>
              </a:rPr>
              <a:t>．下列各区农业与地形因素最密切的是</a:t>
            </a:r>
            <a:r>
              <a:rPr lang="en-US" altLang="zh-CN" sz="1800" dirty="0">
                <a:latin typeface="思源宋体 SemiBold" panose="02020600000000000000" pitchFamily="18" charset="-122"/>
                <a:ea typeface="思源宋体 SemiBold" panose="02020600000000000000" pitchFamily="18" charset="-122"/>
              </a:rPr>
              <a:t>(</a:t>
            </a:r>
            <a:r>
              <a:rPr lang="zh-CN" altLang="en-US" sz="1800" dirty="0">
                <a:latin typeface="思源宋体 SemiBold" panose="02020600000000000000" pitchFamily="18" charset="-122"/>
                <a:ea typeface="思源宋体 SemiBold" panose="02020600000000000000" pitchFamily="18" charset="-122"/>
              </a:rPr>
              <a:t>　　</a:t>
            </a:r>
            <a:r>
              <a:rPr lang="en-US" altLang="zh-CN" sz="1800" dirty="0">
                <a:latin typeface="思源宋体 SemiBold" panose="02020600000000000000" pitchFamily="18" charset="-122"/>
                <a:ea typeface="思源宋体 SemiBold" panose="02020600000000000000" pitchFamily="18" charset="-122"/>
              </a:rPr>
              <a:t>)</a:t>
            </a:r>
          </a:p>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①</a:t>
            </a:r>
            <a:r>
              <a:rPr lang="zh-CN" altLang="en-US" sz="1800" dirty="0">
                <a:latin typeface="思源宋体 SemiBold" panose="02020600000000000000" pitchFamily="18" charset="-122"/>
                <a:ea typeface="思源宋体 SemiBold" panose="02020600000000000000" pitchFamily="18" charset="-122"/>
              </a:rPr>
              <a:t>横断山区的立体农业　②海南岛种植天然橡胶</a:t>
            </a:r>
          </a:p>
          <a:p>
            <a:pPr marL="0" indent="0">
              <a:lnSpc>
                <a:spcPct val="100000"/>
              </a:lnSpc>
              <a:buFontTx/>
              <a:buNone/>
            </a:pPr>
            <a:r>
              <a:rPr lang="zh-CN" altLang="en-US" sz="1800" dirty="0">
                <a:latin typeface="思源宋体 SemiBold" panose="02020600000000000000" pitchFamily="18" charset="-122"/>
                <a:ea typeface="思源宋体 SemiBold" panose="02020600000000000000" pitchFamily="18" charset="-122"/>
              </a:rPr>
              <a:t>③江南丘陵种植茶树　　④吐鲁番种植葡萄</a:t>
            </a:r>
          </a:p>
          <a:p>
            <a:pPr marL="0" indent="0">
              <a:lnSpc>
                <a:spcPct val="100000"/>
              </a:lnSpc>
              <a:buFontTx/>
              <a:buNone/>
            </a:pPr>
            <a:r>
              <a:rPr lang="zh-CN" altLang="en-US" sz="1800" dirty="0">
                <a:latin typeface="思源宋体 SemiBold" panose="02020600000000000000" pitchFamily="18" charset="-122"/>
                <a:ea typeface="思源宋体 SemiBold" panose="02020600000000000000" pitchFamily="18" charset="-122"/>
              </a:rPr>
              <a:t>⑤上海郊区发展园艺业　⑥珠江三角洲的基塘农业</a:t>
            </a:r>
            <a:endParaRPr lang="en-US" altLang="zh-CN" sz="1800" dirty="0">
              <a:latin typeface="思源宋体 SemiBold" panose="02020600000000000000" pitchFamily="18" charset="-122"/>
              <a:ea typeface="思源宋体 SemiBold" panose="02020600000000000000" pitchFamily="18" charset="-122"/>
            </a:endParaRPr>
          </a:p>
          <a:p>
            <a:pPr marL="0" indent="0">
              <a:lnSpc>
                <a:spcPct val="100000"/>
              </a:lnSpc>
              <a:buFontTx/>
              <a:buNone/>
            </a:pPr>
            <a:endParaRPr lang="zh-CN" altLang="en-US" sz="1800" dirty="0">
              <a:latin typeface="思源宋体 SemiBold" panose="02020600000000000000" pitchFamily="18" charset="-122"/>
              <a:ea typeface="思源宋体 SemiBold" panose="02020600000000000000" pitchFamily="18" charset="-122"/>
            </a:endParaRPr>
          </a:p>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A</a:t>
            </a:r>
            <a:r>
              <a:rPr lang="zh-CN" altLang="en-US" sz="1800" dirty="0">
                <a:latin typeface="思源宋体 SemiBold" panose="02020600000000000000" pitchFamily="18" charset="-122"/>
                <a:ea typeface="思源宋体 SemiBold" panose="02020600000000000000" pitchFamily="18" charset="-122"/>
              </a:rPr>
              <a:t>．①③　　	</a:t>
            </a:r>
            <a:r>
              <a:rPr lang="en-US" altLang="zh-CN" sz="1800" dirty="0">
                <a:latin typeface="思源宋体 SemiBold" panose="02020600000000000000" pitchFamily="18" charset="-122"/>
                <a:ea typeface="思源宋体 SemiBold" panose="02020600000000000000" pitchFamily="18" charset="-122"/>
              </a:rPr>
              <a:t>B</a:t>
            </a:r>
            <a:r>
              <a:rPr lang="zh-CN" altLang="en-US" sz="1800" dirty="0">
                <a:latin typeface="思源宋体 SemiBold" panose="02020600000000000000" pitchFamily="18" charset="-122"/>
                <a:ea typeface="思源宋体 SemiBold" panose="02020600000000000000" pitchFamily="18" charset="-122"/>
              </a:rPr>
              <a:t>．③④　　　</a:t>
            </a:r>
          </a:p>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C</a:t>
            </a:r>
            <a:r>
              <a:rPr lang="zh-CN" altLang="en-US" sz="1800" dirty="0">
                <a:latin typeface="思源宋体 SemiBold" panose="02020600000000000000" pitchFamily="18" charset="-122"/>
                <a:ea typeface="思源宋体 SemiBold" panose="02020600000000000000" pitchFamily="18" charset="-122"/>
              </a:rPr>
              <a:t>．①⑥　　　	</a:t>
            </a:r>
            <a:r>
              <a:rPr lang="en-US" altLang="zh-CN" sz="1800" dirty="0">
                <a:latin typeface="思源宋体 SemiBold" panose="02020600000000000000" pitchFamily="18" charset="-122"/>
                <a:ea typeface="思源宋体 SemiBold" panose="02020600000000000000" pitchFamily="18" charset="-122"/>
              </a:rPr>
              <a:t>D</a:t>
            </a:r>
            <a:r>
              <a:rPr lang="zh-CN" altLang="en-US" sz="1800" dirty="0">
                <a:latin typeface="思源宋体 SemiBold" panose="02020600000000000000" pitchFamily="18" charset="-122"/>
                <a:ea typeface="思源宋体 SemiBold" panose="02020600000000000000" pitchFamily="18" charset="-122"/>
              </a:rPr>
              <a:t>．②⑤</a:t>
            </a:r>
          </a:p>
        </p:txBody>
      </p:sp>
      <p:grpSp>
        <p:nvGrpSpPr>
          <p:cNvPr id="30" name="组合 29">
            <a:extLst>
              <a:ext uri="{FF2B5EF4-FFF2-40B4-BE49-F238E27FC236}">
                <a16:creationId xmlns:a16="http://schemas.microsoft.com/office/drawing/2014/main" id="{B974FA6B-CB4E-4C77-8613-80A4FC1092EA}"/>
              </a:ext>
            </a:extLst>
          </p:cNvPr>
          <p:cNvGrpSpPr/>
          <p:nvPr/>
        </p:nvGrpSpPr>
        <p:grpSpPr>
          <a:xfrm>
            <a:off x="1649907" y="2985436"/>
            <a:ext cx="2929992" cy="1817647"/>
            <a:chOff x="1274516" y="3300759"/>
            <a:chExt cx="2929992" cy="1817647"/>
          </a:xfrm>
        </p:grpSpPr>
        <p:sp>
          <p:nvSpPr>
            <p:cNvPr id="7" name="矩形: 圆角 6">
              <a:extLst>
                <a:ext uri="{FF2B5EF4-FFF2-40B4-BE49-F238E27FC236}">
                  <a16:creationId xmlns:a16="http://schemas.microsoft.com/office/drawing/2014/main" id="{DE3F9523-37FE-41FA-8665-13491ECE237F}"/>
                </a:ext>
              </a:extLst>
            </p:cNvPr>
            <p:cNvSpPr/>
            <p:nvPr/>
          </p:nvSpPr>
          <p:spPr>
            <a:xfrm>
              <a:off x="1487487" y="3300761"/>
              <a:ext cx="631245"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思源宋体 SemiBold" panose="02020600000000000000" pitchFamily="18" charset="-122"/>
                  <a:ea typeface="思源宋体 SemiBold" panose="02020600000000000000" pitchFamily="18" charset="-122"/>
                </a:rPr>
                <a:t>气候</a:t>
              </a:r>
            </a:p>
          </p:txBody>
        </p:sp>
        <p:sp>
          <p:nvSpPr>
            <p:cNvPr id="8" name="矩形: 圆角 7">
              <a:extLst>
                <a:ext uri="{FF2B5EF4-FFF2-40B4-BE49-F238E27FC236}">
                  <a16:creationId xmlns:a16="http://schemas.microsoft.com/office/drawing/2014/main" id="{8A6F3609-A9E5-4D88-A987-3D13CA8AB9D5}"/>
                </a:ext>
              </a:extLst>
            </p:cNvPr>
            <p:cNvSpPr/>
            <p:nvPr/>
          </p:nvSpPr>
          <p:spPr>
            <a:xfrm>
              <a:off x="2423890" y="3300760"/>
              <a:ext cx="631245"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思源宋体 SemiBold" panose="02020600000000000000" pitchFamily="18" charset="-122"/>
                  <a:ea typeface="思源宋体 SemiBold" panose="02020600000000000000" pitchFamily="18" charset="-122"/>
                </a:rPr>
                <a:t>地形</a:t>
              </a:r>
            </a:p>
          </p:txBody>
        </p:sp>
        <p:sp>
          <p:nvSpPr>
            <p:cNvPr id="9" name="矩形: 圆角 8">
              <a:extLst>
                <a:ext uri="{FF2B5EF4-FFF2-40B4-BE49-F238E27FC236}">
                  <a16:creationId xmlns:a16="http://schemas.microsoft.com/office/drawing/2014/main" id="{42C2AE89-C161-4D72-98CD-AFBB11F48634}"/>
                </a:ext>
              </a:extLst>
            </p:cNvPr>
            <p:cNvSpPr/>
            <p:nvPr/>
          </p:nvSpPr>
          <p:spPr>
            <a:xfrm>
              <a:off x="3360292" y="3300759"/>
              <a:ext cx="631245"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思源宋体 SemiBold" panose="02020600000000000000" pitchFamily="18" charset="-122"/>
                  <a:ea typeface="思源宋体 SemiBold" panose="02020600000000000000" pitchFamily="18" charset="-122"/>
                </a:rPr>
                <a:t>土壤</a:t>
              </a:r>
            </a:p>
          </p:txBody>
        </p:sp>
        <p:sp>
          <p:nvSpPr>
            <p:cNvPr id="10" name="矩形: 圆角 9">
              <a:extLst>
                <a:ext uri="{FF2B5EF4-FFF2-40B4-BE49-F238E27FC236}">
                  <a16:creationId xmlns:a16="http://schemas.microsoft.com/office/drawing/2014/main" id="{1640F236-7083-41FD-B0B5-3A66C1319C88}"/>
                </a:ext>
              </a:extLst>
            </p:cNvPr>
            <p:cNvSpPr/>
            <p:nvPr/>
          </p:nvSpPr>
          <p:spPr>
            <a:xfrm>
              <a:off x="2141766" y="4050736"/>
              <a:ext cx="1124226" cy="323367"/>
            </a:xfrm>
            <a:prstGeom prst="roundRect">
              <a:avLst/>
            </a:prstGeom>
            <a:solidFill>
              <a:srgbClr val="A25E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思源宋体 SemiBold" panose="02020600000000000000" pitchFamily="18" charset="-122"/>
                  <a:ea typeface="思源宋体 SemiBold" panose="02020600000000000000" pitchFamily="18" charset="-122"/>
                </a:rPr>
                <a:t>农业生产</a:t>
              </a:r>
            </a:p>
          </p:txBody>
        </p:sp>
        <p:sp>
          <p:nvSpPr>
            <p:cNvPr id="13" name="矩形: 圆角 12">
              <a:extLst>
                <a:ext uri="{FF2B5EF4-FFF2-40B4-BE49-F238E27FC236}">
                  <a16:creationId xmlns:a16="http://schemas.microsoft.com/office/drawing/2014/main" id="{849939F5-3933-4CE0-ADAC-0BEB1E2E6AE3}"/>
                </a:ext>
              </a:extLst>
            </p:cNvPr>
            <p:cNvSpPr/>
            <p:nvPr/>
          </p:nvSpPr>
          <p:spPr>
            <a:xfrm>
              <a:off x="1274516" y="4795039"/>
              <a:ext cx="1057187"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思源宋体 SemiBold" panose="02020600000000000000" pitchFamily="18" charset="-122"/>
                  <a:ea typeface="思源宋体 SemiBold" panose="02020600000000000000" pitchFamily="18" charset="-122"/>
                </a:rPr>
                <a:t>市场需求</a:t>
              </a:r>
            </a:p>
          </p:txBody>
        </p:sp>
        <p:sp>
          <p:nvSpPr>
            <p:cNvPr id="14" name="矩形: 圆角 13">
              <a:extLst>
                <a:ext uri="{FF2B5EF4-FFF2-40B4-BE49-F238E27FC236}">
                  <a16:creationId xmlns:a16="http://schemas.microsoft.com/office/drawing/2014/main" id="{44683934-FE8F-4000-BD91-7D85E8013FAF}"/>
                </a:ext>
              </a:extLst>
            </p:cNvPr>
            <p:cNvSpPr/>
            <p:nvPr/>
          </p:nvSpPr>
          <p:spPr>
            <a:xfrm>
              <a:off x="2423890" y="4795038"/>
              <a:ext cx="1057187"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思源宋体 SemiBold" panose="02020600000000000000" pitchFamily="18" charset="-122"/>
                  <a:ea typeface="思源宋体 SemiBold" panose="02020600000000000000" pitchFamily="18" charset="-122"/>
                </a:rPr>
                <a:t>交通运输</a:t>
              </a:r>
            </a:p>
          </p:txBody>
        </p:sp>
        <p:sp>
          <p:nvSpPr>
            <p:cNvPr id="15" name="矩形: 圆角 14">
              <a:extLst>
                <a:ext uri="{FF2B5EF4-FFF2-40B4-BE49-F238E27FC236}">
                  <a16:creationId xmlns:a16="http://schemas.microsoft.com/office/drawing/2014/main" id="{1454E7F2-E416-4BD2-BD09-76D79013D48A}"/>
                </a:ext>
              </a:extLst>
            </p:cNvPr>
            <p:cNvSpPr/>
            <p:nvPr/>
          </p:nvSpPr>
          <p:spPr>
            <a:xfrm>
              <a:off x="3573263" y="4795037"/>
              <a:ext cx="631245"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思源宋体 SemiBold" panose="02020600000000000000" pitchFamily="18" charset="-122"/>
                  <a:ea typeface="思源宋体 SemiBold" panose="02020600000000000000" pitchFamily="18" charset="-122"/>
                </a:rPr>
                <a:t>政策</a:t>
              </a:r>
            </a:p>
          </p:txBody>
        </p:sp>
        <p:cxnSp>
          <p:nvCxnSpPr>
            <p:cNvPr id="18" name="直接箭头连接符 17">
              <a:extLst>
                <a:ext uri="{FF2B5EF4-FFF2-40B4-BE49-F238E27FC236}">
                  <a16:creationId xmlns:a16="http://schemas.microsoft.com/office/drawing/2014/main" id="{CBC7AB55-938A-4D79-8468-6A520BDC1996}"/>
                </a:ext>
              </a:extLst>
            </p:cNvPr>
            <p:cNvCxnSpPr>
              <a:stCxn id="7" idx="2"/>
            </p:cNvCxnSpPr>
            <p:nvPr/>
          </p:nvCxnSpPr>
          <p:spPr>
            <a:xfrm>
              <a:off x="1803110" y="3624128"/>
              <a:ext cx="535945" cy="426608"/>
            </a:xfrm>
            <a:prstGeom prst="straightConnector1">
              <a:avLst/>
            </a:prstGeom>
            <a:ln w="12700">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343F6367-F85F-4DAC-9F21-E0924AD08154}"/>
                </a:ext>
              </a:extLst>
            </p:cNvPr>
            <p:cNvCxnSpPr>
              <a:stCxn id="8" idx="2"/>
              <a:endCxn id="10" idx="0"/>
            </p:cNvCxnSpPr>
            <p:nvPr/>
          </p:nvCxnSpPr>
          <p:spPr>
            <a:xfrm flipH="1">
              <a:off x="2703879" y="3624127"/>
              <a:ext cx="35634" cy="426609"/>
            </a:xfrm>
            <a:prstGeom prst="straightConnector1">
              <a:avLst/>
            </a:prstGeom>
            <a:ln w="12700">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a:extLst>
                <a:ext uri="{FF2B5EF4-FFF2-40B4-BE49-F238E27FC236}">
                  <a16:creationId xmlns:a16="http://schemas.microsoft.com/office/drawing/2014/main" id="{89EA03FE-14D1-43AF-83B9-3A242EC3CA64}"/>
                </a:ext>
              </a:extLst>
            </p:cNvPr>
            <p:cNvCxnSpPr>
              <a:stCxn id="9" idx="2"/>
            </p:cNvCxnSpPr>
            <p:nvPr/>
          </p:nvCxnSpPr>
          <p:spPr>
            <a:xfrm flipH="1">
              <a:off x="3055135" y="3624126"/>
              <a:ext cx="620780" cy="450155"/>
            </a:xfrm>
            <a:prstGeom prst="straightConnector1">
              <a:avLst/>
            </a:prstGeom>
            <a:ln w="12700">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8614C29A-ABBE-4832-838C-2643D4C0A392}"/>
                </a:ext>
              </a:extLst>
            </p:cNvPr>
            <p:cNvCxnSpPr>
              <a:cxnSpLocks/>
              <a:stCxn id="13" idx="0"/>
            </p:cNvCxnSpPr>
            <p:nvPr/>
          </p:nvCxnSpPr>
          <p:spPr>
            <a:xfrm flipV="1">
              <a:off x="1803110" y="4343210"/>
              <a:ext cx="619026" cy="451829"/>
            </a:xfrm>
            <a:prstGeom prst="straightConnector1">
              <a:avLst/>
            </a:prstGeom>
            <a:ln w="12700">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a:extLst>
                <a:ext uri="{FF2B5EF4-FFF2-40B4-BE49-F238E27FC236}">
                  <a16:creationId xmlns:a16="http://schemas.microsoft.com/office/drawing/2014/main" id="{0C67F365-6449-48AA-A568-8CBE60E33DFF}"/>
                </a:ext>
              </a:extLst>
            </p:cNvPr>
            <p:cNvCxnSpPr>
              <a:stCxn id="14" idx="0"/>
              <a:endCxn id="10" idx="2"/>
            </p:cNvCxnSpPr>
            <p:nvPr/>
          </p:nvCxnSpPr>
          <p:spPr>
            <a:xfrm flipH="1" flipV="1">
              <a:off x="2703879" y="4374103"/>
              <a:ext cx="248605" cy="420935"/>
            </a:xfrm>
            <a:prstGeom prst="straightConnector1">
              <a:avLst/>
            </a:prstGeom>
            <a:ln w="12700">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a:extLst>
                <a:ext uri="{FF2B5EF4-FFF2-40B4-BE49-F238E27FC236}">
                  <a16:creationId xmlns:a16="http://schemas.microsoft.com/office/drawing/2014/main" id="{33EC0C84-E31B-4EBF-8736-43CCBBEF4B5B}"/>
                </a:ext>
              </a:extLst>
            </p:cNvPr>
            <p:cNvCxnSpPr>
              <a:stCxn id="15" idx="0"/>
            </p:cNvCxnSpPr>
            <p:nvPr/>
          </p:nvCxnSpPr>
          <p:spPr>
            <a:xfrm flipH="1" flipV="1">
              <a:off x="3076425" y="4343208"/>
              <a:ext cx="812461" cy="451829"/>
            </a:xfrm>
            <a:prstGeom prst="straightConnector1">
              <a:avLst/>
            </a:prstGeom>
            <a:ln w="12700">
              <a:solidFill>
                <a:srgbClr val="FA981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01266894"/>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7EF7D9E8-3554-425F-8E8E-E0FB4CC3BD84}"/>
              </a:ext>
            </a:extLst>
          </p:cNvPr>
          <p:cNvGrpSpPr/>
          <p:nvPr/>
        </p:nvGrpSpPr>
        <p:grpSpPr>
          <a:xfrm>
            <a:off x="3325661" y="1903956"/>
            <a:ext cx="3427933" cy="499040"/>
            <a:chOff x="2962405" y="2066794"/>
            <a:chExt cx="3613759" cy="526093"/>
          </a:xfrm>
        </p:grpSpPr>
        <p:sp>
          <p:nvSpPr>
            <p:cNvPr id="3" name="矩形: 圆角 2">
              <a:extLst>
                <a:ext uri="{FF2B5EF4-FFF2-40B4-BE49-F238E27FC236}">
                  <a16:creationId xmlns:a16="http://schemas.microsoft.com/office/drawing/2014/main" id="{DAD2F67E-3459-4728-BA1B-187058D40A1E}"/>
                </a:ext>
              </a:extLst>
            </p:cNvPr>
            <p:cNvSpPr/>
            <p:nvPr/>
          </p:nvSpPr>
          <p:spPr>
            <a:xfrm>
              <a:off x="3657600" y="2079320"/>
              <a:ext cx="2918564" cy="501041"/>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课前新知预习</a:t>
              </a:r>
            </a:p>
          </p:txBody>
        </p:sp>
        <p:sp>
          <p:nvSpPr>
            <p:cNvPr id="4" name="椭圆 3">
              <a:extLst>
                <a:ext uri="{FF2B5EF4-FFF2-40B4-BE49-F238E27FC236}">
                  <a16:creationId xmlns:a16="http://schemas.microsoft.com/office/drawing/2014/main" id="{CDBE5F06-1F02-4B3E-994A-C7FB0FA30A38}"/>
                </a:ext>
              </a:extLst>
            </p:cNvPr>
            <p:cNvSpPr/>
            <p:nvPr/>
          </p:nvSpPr>
          <p:spPr>
            <a:xfrm>
              <a:off x="2962405" y="2066794"/>
              <a:ext cx="526093" cy="526093"/>
            </a:xfrm>
            <a:prstGeom prst="ellipse">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一</a:t>
              </a:r>
            </a:p>
          </p:txBody>
        </p:sp>
      </p:grpSp>
      <p:grpSp>
        <p:nvGrpSpPr>
          <p:cNvPr id="6" name="组合 5">
            <a:extLst>
              <a:ext uri="{FF2B5EF4-FFF2-40B4-BE49-F238E27FC236}">
                <a16:creationId xmlns:a16="http://schemas.microsoft.com/office/drawing/2014/main" id="{B6C531FE-859A-4CFE-9B16-A81F7F7B2FC1}"/>
              </a:ext>
            </a:extLst>
          </p:cNvPr>
          <p:cNvGrpSpPr/>
          <p:nvPr/>
        </p:nvGrpSpPr>
        <p:grpSpPr>
          <a:xfrm>
            <a:off x="3325661" y="2584856"/>
            <a:ext cx="3427933" cy="499040"/>
            <a:chOff x="2962405" y="2066794"/>
            <a:chExt cx="3613759" cy="526093"/>
          </a:xfrm>
        </p:grpSpPr>
        <p:sp>
          <p:nvSpPr>
            <p:cNvPr id="7" name="矩形: 圆角 6">
              <a:extLst>
                <a:ext uri="{FF2B5EF4-FFF2-40B4-BE49-F238E27FC236}">
                  <a16:creationId xmlns:a16="http://schemas.microsoft.com/office/drawing/2014/main" id="{4C1CED87-F991-416F-B5AF-AF1BD4EAA092}"/>
                </a:ext>
              </a:extLst>
            </p:cNvPr>
            <p:cNvSpPr/>
            <p:nvPr/>
          </p:nvSpPr>
          <p:spPr>
            <a:xfrm>
              <a:off x="3657600" y="2079320"/>
              <a:ext cx="2918564" cy="501041"/>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课堂互动探究</a:t>
              </a:r>
            </a:p>
          </p:txBody>
        </p:sp>
        <p:sp>
          <p:nvSpPr>
            <p:cNvPr id="8" name="椭圆 7">
              <a:extLst>
                <a:ext uri="{FF2B5EF4-FFF2-40B4-BE49-F238E27FC236}">
                  <a16:creationId xmlns:a16="http://schemas.microsoft.com/office/drawing/2014/main" id="{457CC06F-1175-46BC-9183-1047A929FD9F}"/>
                </a:ext>
              </a:extLst>
            </p:cNvPr>
            <p:cNvSpPr/>
            <p:nvPr/>
          </p:nvSpPr>
          <p:spPr>
            <a:xfrm>
              <a:off x="2962405" y="2066794"/>
              <a:ext cx="526093" cy="526093"/>
            </a:xfrm>
            <a:prstGeom prst="ellipse">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二</a:t>
              </a:r>
            </a:p>
          </p:txBody>
        </p:sp>
      </p:grpSp>
      <p:grpSp>
        <p:nvGrpSpPr>
          <p:cNvPr id="9" name="组合 8">
            <a:extLst>
              <a:ext uri="{FF2B5EF4-FFF2-40B4-BE49-F238E27FC236}">
                <a16:creationId xmlns:a16="http://schemas.microsoft.com/office/drawing/2014/main" id="{385E6250-3F67-4C40-BA14-E59BC0B15254}"/>
              </a:ext>
            </a:extLst>
          </p:cNvPr>
          <p:cNvGrpSpPr/>
          <p:nvPr/>
        </p:nvGrpSpPr>
        <p:grpSpPr>
          <a:xfrm>
            <a:off x="3325661" y="3265756"/>
            <a:ext cx="3427933" cy="499040"/>
            <a:chOff x="2962405" y="2066794"/>
            <a:chExt cx="3613759" cy="526093"/>
          </a:xfrm>
        </p:grpSpPr>
        <p:sp>
          <p:nvSpPr>
            <p:cNvPr id="10" name="矩形: 圆角 9">
              <a:extLst>
                <a:ext uri="{FF2B5EF4-FFF2-40B4-BE49-F238E27FC236}">
                  <a16:creationId xmlns:a16="http://schemas.microsoft.com/office/drawing/2014/main" id="{B4EF782A-8B99-4C6B-A23C-B42B6AAC207E}"/>
                </a:ext>
              </a:extLst>
            </p:cNvPr>
            <p:cNvSpPr/>
            <p:nvPr/>
          </p:nvSpPr>
          <p:spPr>
            <a:xfrm>
              <a:off x="3657600" y="2079320"/>
              <a:ext cx="2918564" cy="501041"/>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典型例题剖析</a:t>
              </a:r>
            </a:p>
          </p:txBody>
        </p:sp>
        <p:sp>
          <p:nvSpPr>
            <p:cNvPr id="11" name="椭圆 10">
              <a:extLst>
                <a:ext uri="{FF2B5EF4-FFF2-40B4-BE49-F238E27FC236}">
                  <a16:creationId xmlns:a16="http://schemas.microsoft.com/office/drawing/2014/main" id="{ADE4A63C-E13D-4A97-83DB-5D14EFF1D619}"/>
                </a:ext>
              </a:extLst>
            </p:cNvPr>
            <p:cNvSpPr/>
            <p:nvPr/>
          </p:nvSpPr>
          <p:spPr>
            <a:xfrm>
              <a:off x="2962405" y="2066794"/>
              <a:ext cx="526093" cy="526093"/>
            </a:xfrm>
            <a:prstGeom prst="ellipse">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三</a:t>
              </a:r>
            </a:p>
          </p:txBody>
        </p:sp>
      </p:grpSp>
      <p:grpSp>
        <p:nvGrpSpPr>
          <p:cNvPr id="12" name="组合 11">
            <a:extLst>
              <a:ext uri="{FF2B5EF4-FFF2-40B4-BE49-F238E27FC236}">
                <a16:creationId xmlns:a16="http://schemas.microsoft.com/office/drawing/2014/main" id="{AF60E673-3276-4D86-A0E5-E0DAA3FB5FAC}"/>
              </a:ext>
            </a:extLst>
          </p:cNvPr>
          <p:cNvGrpSpPr/>
          <p:nvPr/>
        </p:nvGrpSpPr>
        <p:grpSpPr>
          <a:xfrm>
            <a:off x="3325661" y="3946656"/>
            <a:ext cx="3427933" cy="499040"/>
            <a:chOff x="2962405" y="2066794"/>
            <a:chExt cx="3613759" cy="526093"/>
          </a:xfrm>
        </p:grpSpPr>
        <p:sp>
          <p:nvSpPr>
            <p:cNvPr id="13" name="矩形: 圆角 12">
              <a:extLst>
                <a:ext uri="{FF2B5EF4-FFF2-40B4-BE49-F238E27FC236}">
                  <a16:creationId xmlns:a16="http://schemas.microsoft.com/office/drawing/2014/main" id="{9E5B8B51-3CFE-4289-ACF5-81557EDD75CC}"/>
                </a:ext>
              </a:extLst>
            </p:cNvPr>
            <p:cNvSpPr/>
            <p:nvPr/>
          </p:nvSpPr>
          <p:spPr>
            <a:xfrm>
              <a:off x="3657600" y="2079320"/>
              <a:ext cx="2918564" cy="501041"/>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知识网络构建</a:t>
              </a:r>
            </a:p>
          </p:txBody>
        </p:sp>
        <p:sp>
          <p:nvSpPr>
            <p:cNvPr id="14" name="椭圆 13">
              <a:extLst>
                <a:ext uri="{FF2B5EF4-FFF2-40B4-BE49-F238E27FC236}">
                  <a16:creationId xmlns:a16="http://schemas.microsoft.com/office/drawing/2014/main" id="{16DD3F87-C69F-4A27-BE47-5E3AAC5AACBA}"/>
                </a:ext>
              </a:extLst>
            </p:cNvPr>
            <p:cNvSpPr/>
            <p:nvPr/>
          </p:nvSpPr>
          <p:spPr>
            <a:xfrm>
              <a:off x="2962405" y="2066794"/>
              <a:ext cx="526093" cy="526093"/>
            </a:xfrm>
            <a:prstGeom prst="ellipse">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四</a:t>
              </a:r>
            </a:p>
          </p:txBody>
        </p:sp>
      </p:grpSp>
      <p:grpSp>
        <p:nvGrpSpPr>
          <p:cNvPr id="19" name="组合 18">
            <a:extLst>
              <a:ext uri="{FF2B5EF4-FFF2-40B4-BE49-F238E27FC236}">
                <a16:creationId xmlns:a16="http://schemas.microsoft.com/office/drawing/2014/main" id="{ECD28BBD-4361-44EB-A7FA-AB0AB7878945}"/>
              </a:ext>
            </a:extLst>
          </p:cNvPr>
          <p:cNvGrpSpPr/>
          <p:nvPr/>
        </p:nvGrpSpPr>
        <p:grpSpPr>
          <a:xfrm>
            <a:off x="8367301" y="2228671"/>
            <a:ext cx="2793390" cy="1729867"/>
            <a:chOff x="8367301" y="2228671"/>
            <a:chExt cx="2793390" cy="1729867"/>
          </a:xfrm>
        </p:grpSpPr>
        <p:sp>
          <p:nvSpPr>
            <p:cNvPr id="16" name="矩形: 圆角 15">
              <a:extLst>
                <a:ext uri="{FF2B5EF4-FFF2-40B4-BE49-F238E27FC236}">
                  <a16:creationId xmlns:a16="http://schemas.microsoft.com/office/drawing/2014/main" id="{308800E0-524E-4424-A518-F0054334E774}"/>
                </a:ext>
              </a:extLst>
            </p:cNvPr>
            <p:cNvSpPr/>
            <p:nvPr/>
          </p:nvSpPr>
          <p:spPr>
            <a:xfrm>
              <a:off x="8367301" y="2929960"/>
              <a:ext cx="2793390" cy="1028578"/>
            </a:xfrm>
            <a:prstGeom prst="roundRect">
              <a:avLst>
                <a:gd name="adj" fmla="val 50000"/>
              </a:avLst>
            </a:prstGeom>
            <a:solidFill>
              <a:srgbClr val="FA981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9FF4EDD0-8BBC-446A-B1F3-CCB34F0E4D21}"/>
                </a:ext>
              </a:extLst>
            </p:cNvPr>
            <p:cNvSpPr txBox="1"/>
            <p:nvPr/>
          </p:nvSpPr>
          <p:spPr>
            <a:xfrm>
              <a:off x="8748333" y="2228671"/>
              <a:ext cx="2031325" cy="1200329"/>
            </a:xfrm>
            <a:prstGeom prst="rect">
              <a:avLst/>
            </a:prstGeom>
            <a:noFill/>
          </p:spPr>
          <p:txBody>
            <a:bodyPr wrap="none" rtlCol="0">
              <a:spAutoFit/>
            </a:bodyPr>
            <a:lstStyle/>
            <a:p>
              <a:r>
                <a:rPr lang="zh-CN" altLang="en-US" sz="7200" dirty="0">
                  <a:solidFill>
                    <a:schemeClr val="bg1"/>
                  </a:solidFill>
                  <a:effectLst>
                    <a:outerShdw blurRad="50800" dist="38100" dir="2700000" algn="tl" rotWithShape="0">
                      <a:prstClr val="black">
                        <a:alpha val="40000"/>
                      </a:prstClr>
                    </a:outerShdw>
                  </a:effectLst>
                  <a:latin typeface="字魂35号-经典雅黑" panose="02000000000000000000" pitchFamily="2" charset="-122"/>
                  <a:ea typeface="字魂35号-经典雅黑" panose="02000000000000000000" pitchFamily="2" charset="-122"/>
                </a:rPr>
                <a:t>目录</a:t>
              </a:r>
            </a:p>
          </p:txBody>
        </p:sp>
        <p:sp>
          <p:nvSpPr>
            <p:cNvPr id="18" name="文本框 17">
              <a:extLst>
                <a:ext uri="{FF2B5EF4-FFF2-40B4-BE49-F238E27FC236}">
                  <a16:creationId xmlns:a16="http://schemas.microsoft.com/office/drawing/2014/main" id="{55B037FB-2879-45A3-8A80-CFF6C4E80088}"/>
                </a:ext>
              </a:extLst>
            </p:cNvPr>
            <p:cNvSpPr txBox="1"/>
            <p:nvPr/>
          </p:nvSpPr>
          <p:spPr>
            <a:xfrm>
              <a:off x="8748333" y="3330610"/>
              <a:ext cx="2031325" cy="369332"/>
            </a:xfrm>
            <a:prstGeom prst="rect">
              <a:avLst/>
            </a:prstGeom>
            <a:noFill/>
          </p:spPr>
          <p:txBody>
            <a:bodyPr wrap="none" rtlCol="0">
              <a:spAutoFit/>
            </a:bodyPr>
            <a:lstStyle/>
            <a:p>
              <a:pPr algn="ctr"/>
              <a:r>
                <a:rPr lang="en-US" altLang="zh-CN" dirty="0">
                  <a:solidFill>
                    <a:schemeClr val="bg1"/>
                  </a:solidFill>
                  <a:latin typeface="字魂35号-经典雅黑" panose="02000000000000000000" pitchFamily="2" charset="-122"/>
                  <a:ea typeface="字魂35号-经典雅黑" panose="02000000000000000000" pitchFamily="2" charset="-122"/>
                </a:rPr>
                <a:t>CONTENTS</a:t>
              </a:r>
              <a:endParaRPr lang="zh-CN" altLang="en-US" dirty="0">
                <a:solidFill>
                  <a:schemeClr val="bg1"/>
                </a:solidFill>
                <a:latin typeface="字魂35号-经典雅黑" panose="02000000000000000000" pitchFamily="2" charset="-122"/>
                <a:ea typeface="字魂35号-经典雅黑" panose="02000000000000000000" pitchFamily="2" charset="-122"/>
              </a:endParaRPr>
            </a:p>
          </p:txBody>
        </p:sp>
      </p:grpSp>
    </p:spTree>
    <p:extLst>
      <p:ext uri="{BB962C8B-B14F-4D97-AF65-F5344CB8AC3E}">
        <p14:creationId xmlns:p14="http://schemas.microsoft.com/office/powerpoint/2010/main" val="2589925066"/>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78B7C08D-CC6D-49C8-BBC8-F7CFC34D6829}"/>
              </a:ext>
            </a:extLst>
          </p:cNvPr>
          <p:cNvSpPr txBox="1">
            <a:spLocks noChangeArrowheads="1"/>
          </p:cNvSpPr>
          <p:nvPr/>
        </p:nvSpPr>
        <p:spPr>
          <a:xfrm>
            <a:off x="2659388" y="1603927"/>
            <a:ext cx="6898268" cy="3611245"/>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2</a:t>
            </a:r>
            <a:r>
              <a:rPr lang="zh-CN" altLang="en-US" sz="1800" dirty="0">
                <a:latin typeface="思源宋体 SemiBold" panose="02020600000000000000" pitchFamily="18" charset="-122"/>
                <a:ea typeface="思源宋体 SemiBold" panose="02020600000000000000" pitchFamily="18" charset="-122"/>
              </a:rPr>
              <a:t>．最终决定农业生产类型和规模的是图中的</a:t>
            </a:r>
            <a:r>
              <a:rPr lang="en-US" altLang="zh-CN" sz="1800" dirty="0">
                <a:latin typeface="思源宋体 SemiBold" panose="02020600000000000000" pitchFamily="18" charset="-122"/>
                <a:ea typeface="思源宋体 SemiBold" panose="02020600000000000000" pitchFamily="18" charset="-122"/>
              </a:rPr>
              <a:t>(</a:t>
            </a:r>
            <a:r>
              <a:rPr lang="zh-CN" altLang="en-US" sz="1800" dirty="0">
                <a:latin typeface="思源宋体 SemiBold" panose="02020600000000000000" pitchFamily="18" charset="-122"/>
                <a:ea typeface="思源宋体 SemiBold" panose="02020600000000000000" pitchFamily="18" charset="-122"/>
              </a:rPr>
              <a:t>　　</a:t>
            </a:r>
            <a:r>
              <a:rPr lang="en-US" altLang="zh-CN" sz="1800" dirty="0">
                <a:latin typeface="思源宋体 SemiBold" panose="02020600000000000000" pitchFamily="18" charset="-122"/>
                <a:ea typeface="思源宋体 SemiBold" panose="02020600000000000000" pitchFamily="18" charset="-122"/>
              </a:rPr>
              <a:t>)</a:t>
            </a:r>
          </a:p>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A</a:t>
            </a:r>
            <a:r>
              <a:rPr lang="zh-CN" altLang="en-US" sz="1800" dirty="0">
                <a:latin typeface="思源宋体 SemiBold" panose="02020600000000000000" pitchFamily="18" charset="-122"/>
                <a:ea typeface="思源宋体 SemiBold" panose="02020600000000000000" pitchFamily="18" charset="-122"/>
              </a:rPr>
              <a:t>．气候	</a:t>
            </a:r>
            <a:r>
              <a:rPr lang="en-US" altLang="zh-CN" sz="1800" dirty="0">
                <a:latin typeface="思源宋体 SemiBold" panose="02020600000000000000" pitchFamily="18" charset="-122"/>
                <a:ea typeface="思源宋体 SemiBold" panose="02020600000000000000" pitchFamily="18" charset="-122"/>
              </a:rPr>
              <a:t>B</a:t>
            </a:r>
            <a:r>
              <a:rPr lang="zh-CN" altLang="en-US" sz="1800" dirty="0">
                <a:latin typeface="思源宋体 SemiBold" panose="02020600000000000000" pitchFamily="18" charset="-122"/>
                <a:ea typeface="思源宋体 SemiBold" panose="02020600000000000000" pitchFamily="18" charset="-122"/>
              </a:rPr>
              <a:t>．土壤</a:t>
            </a:r>
          </a:p>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C</a:t>
            </a:r>
            <a:r>
              <a:rPr lang="zh-CN" altLang="en-US" sz="1800" dirty="0">
                <a:latin typeface="思源宋体 SemiBold" panose="02020600000000000000" pitchFamily="18" charset="-122"/>
                <a:ea typeface="思源宋体 SemiBold" panose="02020600000000000000" pitchFamily="18" charset="-122"/>
              </a:rPr>
              <a:t>．市场需求	</a:t>
            </a:r>
            <a:r>
              <a:rPr lang="en-US" altLang="zh-CN" sz="1800" dirty="0">
                <a:latin typeface="思源宋体 SemiBold" panose="02020600000000000000" pitchFamily="18" charset="-122"/>
                <a:ea typeface="思源宋体 SemiBold" panose="02020600000000000000" pitchFamily="18" charset="-122"/>
              </a:rPr>
              <a:t>D</a:t>
            </a:r>
            <a:r>
              <a:rPr lang="zh-CN" altLang="en-US" sz="1800" dirty="0">
                <a:latin typeface="思源宋体 SemiBold" panose="02020600000000000000" pitchFamily="18" charset="-122"/>
                <a:ea typeface="思源宋体 SemiBold" panose="02020600000000000000" pitchFamily="18" charset="-122"/>
              </a:rPr>
              <a:t>．政策</a:t>
            </a:r>
            <a:endParaRPr lang="en-US" altLang="zh-CN" sz="1800" dirty="0">
              <a:latin typeface="思源宋体 SemiBold" panose="02020600000000000000" pitchFamily="18" charset="-122"/>
              <a:ea typeface="思源宋体 SemiBold" panose="02020600000000000000" pitchFamily="18" charset="-122"/>
            </a:endParaRPr>
          </a:p>
          <a:p>
            <a:pPr marL="0" indent="0">
              <a:lnSpc>
                <a:spcPct val="100000"/>
              </a:lnSpc>
              <a:buFontTx/>
              <a:buNone/>
            </a:pPr>
            <a:endParaRPr lang="zh-CN" altLang="en-US" sz="1800" dirty="0">
              <a:latin typeface="思源宋体 SemiBold" panose="02020600000000000000" pitchFamily="18" charset="-122"/>
              <a:ea typeface="思源宋体 SemiBold" panose="02020600000000000000" pitchFamily="18" charset="-122"/>
            </a:endParaRPr>
          </a:p>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3</a:t>
            </a:r>
            <a:r>
              <a:rPr lang="zh-CN" altLang="en-US" sz="1800" dirty="0">
                <a:latin typeface="思源宋体 SemiBold" panose="02020600000000000000" pitchFamily="18" charset="-122"/>
                <a:ea typeface="思源宋体 SemiBold" panose="02020600000000000000" pitchFamily="18" charset="-122"/>
              </a:rPr>
              <a:t>．关于该图的叙述，正确的是</a:t>
            </a:r>
            <a:r>
              <a:rPr lang="en-US" altLang="zh-CN" sz="1800" dirty="0">
                <a:latin typeface="思源宋体 SemiBold" panose="02020600000000000000" pitchFamily="18" charset="-122"/>
                <a:ea typeface="思源宋体 SemiBold" panose="02020600000000000000" pitchFamily="18" charset="-122"/>
              </a:rPr>
              <a:t>(</a:t>
            </a:r>
            <a:r>
              <a:rPr lang="zh-CN" altLang="en-US" sz="1800" dirty="0">
                <a:latin typeface="思源宋体 SemiBold" panose="02020600000000000000" pitchFamily="18" charset="-122"/>
                <a:ea typeface="思源宋体 SemiBold" panose="02020600000000000000" pitchFamily="18" charset="-122"/>
              </a:rPr>
              <a:t>　　</a:t>
            </a:r>
            <a:r>
              <a:rPr lang="en-US" altLang="zh-CN" sz="1800" dirty="0">
                <a:latin typeface="思源宋体 SemiBold" panose="02020600000000000000" pitchFamily="18" charset="-122"/>
                <a:ea typeface="思源宋体 SemiBold" panose="02020600000000000000" pitchFamily="18" charset="-122"/>
              </a:rPr>
              <a:t>)</a:t>
            </a:r>
          </a:p>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A</a:t>
            </a:r>
            <a:r>
              <a:rPr lang="zh-CN" altLang="en-US" sz="1800" dirty="0">
                <a:latin typeface="思源宋体 SemiBold" panose="02020600000000000000" pitchFamily="18" charset="-122"/>
                <a:ea typeface="思源宋体 SemiBold" panose="02020600000000000000" pitchFamily="18" charset="-122"/>
              </a:rPr>
              <a:t>．图中未表示出的因素还有水源、科技</a:t>
            </a:r>
          </a:p>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B</a:t>
            </a:r>
            <a:r>
              <a:rPr lang="zh-CN" altLang="en-US" sz="1800" dirty="0">
                <a:latin typeface="思源宋体 SemiBold" panose="02020600000000000000" pitchFamily="18" charset="-122"/>
                <a:ea typeface="思源宋体 SemiBold" panose="02020600000000000000" pitchFamily="18" charset="-122"/>
              </a:rPr>
              <a:t>．政策的导向是农业市场地域范围扩展的主要因素</a:t>
            </a:r>
          </a:p>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C</a:t>
            </a:r>
            <a:r>
              <a:rPr lang="zh-CN" altLang="en-US" sz="1800" dirty="0">
                <a:latin typeface="思源宋体 SemiBold" panose="02020600000000000000" pitchFamily="18" charset="-122"/>
                <a:ea typeface="思源宋体 SemiBold" panose="02020600000000000000" pitchFamily="18" charset="-122"/>
              </a:rPr>
              <a:t>．促使农业向区域专业化方向发展的原因是交通运输条件的改善</a:t>
            </a:r>
          </a:p>
          <a:p>
            <a:pPr marL="0" indent="0">
              <a:lnSpc>
                <a:spcPct val="100000"/>
              </a:lnSpc>
              <a:buFontTx/>
              <a:buNone/>
            </a:pPr>
            <a:r>
              <a:rPr lang="en-US" altLang="zh-CN" sz="1800" dirty="0">
                <a:latin typeface="思源宋体 SemiBold" panose="02020600000000000000" pitchFamily="18" charset="-122"/>
                <a:ea typeface="思源宋体 SemiBold" panose="02020600000000000000" pitchFamily="18" charset="-122"/>
              </a:rPr>
              <a:t>D</a:t>
            </a:r>
            <a:r>
              <a:rPr lang="zh-CN" altLang="en-US" sz="1800" dirty="0">
                <a:latin typeface="思源宋体 SemiBold" panose="02020600000000000000" pitchFamily="18" charset="-122"/>
                <a:ea typeface="思源宋体 SemiBold" panose="02020600000000000000" pitchFamily="18" charset="-122"/>
              </a:rPr>
              <a:t>．一般情况下，图中各区位因素是不变的</a:t>
            </a:r>
            <a:endParaRPr lang="en-US" altLang="zh-CN" sz="1800" dirty="0">
              <a:latin typeface="思源宋体 SemiBold" panose="02020600000000000000" pitchFamily="18" charset="-122"/>
              <a:ea typeface="思源宋体 SemiBold" panose="02020600000000000000" pitchFamily="18" charset="-122"/>
            </a:endParaRPr>
          </a:p>
        </p:txBody>
      </p:sp>
      <p:sp>
        <p:nvSpPr>
          <p:cNvPr id="3" name="矩形 2">
            <a:extLst>
              <a:ext uri="{FF2B5EF4-FFF2-40B4-BE49-F238E27FC236}">
                <a16:creationId xmlns:a16="http://schemas.microsoft.com/office/drawing/2014/main" id="{A1E092B0-F6A0-4843-986A-210F7B111D3B}"/>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学习效果检测</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grpSp>
        <p:nvGrpSpPr>
          <p:cNvPr id="6" name="组合 5">
            <a:extLst>
              <a:ext uri="{FF2B5EF4-FFF2-40B4-BE49-F238E27FC236}">
                <a16:creationId xmlns:a16="http://schemas.microsoft.com/office/drawing/2014/main" id="{4C5D5EF2-09E4-416E-B0C5-DE2FB527A967}"/>
              </a:ext>
            </a:extLst>
          </p:cNvPr>
          <p:cNvGrpSpPr/>
          <p:nvPr/>
        </p:nvGrpSpPr>
        <p:grpSpPr>
          <a:xfrm>
            <a:off x="2738880" y="5439204"/>
            <a:ext cx="2918337" cy="369332"/>
            <a:chOff x="2783485" y="5439204"/>
            <a:chExt cx="2918337" cy="369332"/>
          </a:xfrm>
        </p:grpSpPr>
        <p:sp>
          <p:nvSpPr>
            <p:cNvPr id="4" name="矩形: 圆角 3">
              <a:extLst>
                <a:ext uri="{FF2B5EF4-FFF2-40B4-BE49-F238E27FC236}">
                  <a16:creationId xmlns:a16="http://schemas.microsoft.com/office/drawing/2014/main" id="{384A62E8-E407-49CE-A5EF-9C4646BEBD3A}"/>
                </a:ext>
              </a:extLst>
            </p:cNvPr>
            <p:cNvSpPr/>
            <p:nvPr/>
          </p:nvSpPr>
          <p:spPr>
            <a:xfrm>
              <a:off x="2783485" y="5439204"/>
              <a:ext cx="1057187"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思源宋体 SemiBold" panose="02020600000000000000" pitchFamily="18" charset="-122"/>
                  <a:ea typeface="思源宋体 SemiBold" panose="02020600000000000000" pitchFamily="18" charset="-122"/>
                </a:rPr>
                <a:t>答案</a:t>
              </a:r>
            </a:p>
          </p:txBody>
        </p:sp>
        <p:sp>
          <p:nvSpPr>
            <p:cNvPr id="5" name="矩形 4">
              <a:extLst>
                <a:ext uri="{FF2B5EF4-FFF2-40B4-BE49-F238E27FC236}">
                  <a16:creationId xmlns:a16="http://schemas.microsoft.com/office/drawing/2014/main" id="{92EEA051-3016-45ED-938C-D0E75279A87E}"/>
                </a:ext>
              </a:extLst>
            </p:cNvPr>
            <p:cNvSpPr/>
            <p:nvPr/>
          </p:nvSpPr>
          <p:spPr>
            <a:xfrm>
              <a:off x="3970001" y="5439204"/>
              <a:ext cx="1731821" cy="369332"/>
            </a:xfrm>
            <a:prstGeom prst="rect">
              <a:avLst/>
            </a:prstGeom>
          </p:spPr>
          <p:txBody>
            <a:bodyPr wrap="none">
              <a:spAutoFit/>
            </a:bodyPr>
            <a:lstStyle/>
            <a:p>
              <a:r>
                <a:rPr lang="en-US" altLang="zh-CN" dirty="0">
                  <a:latin typeface="思源宋体 SemiBold" panose="02020600000000000000" pitchFamily="18" charset="-122"/>
                  <a:ea typeface="思源宋体 SemiBold" panose="02020600000000000000" pitchFamily="18" charset="-122"/>
                </a:rPr>
                <a:t>1.C</a:t>
              </a:r>
              <a:r>
                <a:rPr lang="zh-CN" altLang="en-US" dirty="0">
                  <a:latin typeface="思源宋体 SemiBold" panose="02020600000000000000" pitchFamily="18" charset="-122"/>
                  <a:ea typeface="思源宋体 SemiBold" panose="02020600000000000000" pitchFamily="18" charset="-122"/>
                </a:rPr>
                <a:t>　</a:t>
              </a:r>
              <a:r>
                <a:rPr lang="en-US" altLang="zh-CN" dirty="0">
                  <a:latin typeface="思源宋体 SemiBold" panose="02020600000000000000" pitchFamily="18" charset="-122"/>
                  <a:ea typeface="思源宋体 SemiBold" panose="02020600000000000000" pitchFamily="18" charset="-122"/>
                </a:rPr>
                <a:t>2.C</a:t>
              </a:r>
              <a:r>
                <a:rPr lang="zh-CN" altLang="en-US" dirty="0">
                  <a:latin typeface="思源宋体 SemiBold" panose="02020600000000000000" pitchFamily="18" charset="-122"/>
                  <a:ea typeface="思源宋体 SemiBold" panose="02020600000000000000" pitchFamily="18" charset="-122"/>
                </a:rPr>
                <a:t>　</a:t>
              </a:r>
              <a:r>
                <a:rPr lang="en-US" altLang="zh-CN" dirty="0">
                  <a:latin typeface="思源宋体 SemiBold" panose="02020600000000000000" pitchFamily="18" charset="-122"/>
                  <a:ea typeface="思源宋体 SemiBold" panose="02020600000000000000" pitchFamily="18" charset="-122"/>
                </a:rPr>
                <a:t>3.A</a:t>
              </a:r>
            </a:p>
          </p:txBody>
        </p:sp>
      </p:grpSp>
    </p:spTree>
    <p:extLst>
      <p:ext uri="{BB962C8B-B14F-4D97-AF65-F5344CB8AC3E}">
        <p14:creationId xmlns:p14="http://schemas.microsoft.com/office/powerpoint/2010/main" val="754105689"/>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89DE413-2049-404A-B2A2-A805567085EE}"/>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学习效果检测</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sp>
        <p:nvSpPr>
          <p:cNvPr id="3" name="Rectangle 2">
            <a:extLst>
              <a:ext uri="{FF2B5EF4-FFF2-40B4-BE49-F238E27FC236}">
                <a16:creationId xmlns:a16="http://schemas.microsoft.com/office/drawing/2014/main" id="{14408C37-7BEE-4B8B-A67B-74E8555138B6}"/>
              </a:ext>
            </a:extLst>
          </p:cNvPr>
          <p:cNvSpPr txBox="1">
            <a:spLocks noChangeArrowheads="1"/>
          </p:cNvSpPr>
          <p:nvPr/>
        </p:nvSpPr>
        <p:spPr>
          <a:xfrm>
            <a:off x="1968322" y="2279359"/>
            <a:ext cx="8280400" cy="3064622"/>
          </a:xfrm>
          <a:prstGeom prst="rect">
            <a:avLst/>
          </a:prstGeom>
        </p:spPr>
        <p:txBody>
          <a:bodyP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457200">
              <a:lnSpc>
                <a:spcPct val="150000"/>
              </a:lnSpc>
              <a:buFontTx/>
              <a:buNone/>
            </a:pPr>
            <a:r>
              <a:rPr lang="zh-CN" altLang="en-US" sz="2000" dirty="0">
                <a:latin typeface="思源宋体 SemiBold" panose="02020600000000000000" pitchFamily="18" charset="-122"/>
                <a:ea typeface="思源宋体 SemiBold" panose="02020600000000000000" pitchFamily="18" charset="-122"/>
              </a:rPr>
              <a:t>第</a:t>
            </a:r>
            <a:r>
              <a:rPr lang="en-US" altLang="zh-CN" sz="2000" dirty="0">
                <a:latin typeface="思源宋体 SemiBold" panose="02020600000000000000" pitchFamily="18" charset="-122"/>
                <a:ea typeface="思源宋体 SemiBold" panose="02020600000000000000" pitchFamily="18" charset="-122"/>
              </a:rPr>
              <a:t>1</a:t>
            </a:r>
            <a:r>
              <a:rPr lang="zh-CN" altLang="en-US" sz="2000" dirty="0">
                <a:latin typeface="思源宋体 SemiBold" panose="02020600000000000000" pitchFamily="18" charset="-122"/>
                <a:ea typeface="思源宋体 SemiBold" panose="02020600000000000000" pitchFamily="18" charset="-122"/>
              </a:rPr>
              <a:t>题，①⑥的影响因素主要是地形，②④是气候，③是土壤，⑤是市场。</a:t>
            </a:r>
            <a:endParaRPr lang="en-US" altLang="zh-CN" sz="2000" dirty="0">
              <a:latin typeface="思源宋体 SemiBold" panose="02020600000000000000" pitchFamily="18" charset="-122"/>
              <a:ea typeface="思源宋体 SemiBold" panose="02020600000000000000" pitchFamily="18" charset="-122"/>
            </a:endParaRPr>
          </a:p>
          <a:p>
            <a:pPr marL="0" indent="457200">
              <a:lnSpc>
                <a:spcPct val="150000"/>
              </a:lnSpc>
              <a:buFontTx/>
              <a:buNone/>
            </a:pPr>
            <a:r>
              <a:rPr lang="zh-CN" altLang="en-US" sz="2000" dirty="0">
                <a:latin typeface="思源宋体 SemiBold" panose="02020600000000000000" pitchFamily="18" charset="-122"/>
                <a:ea typeface="思源宋体 SemiBold" panose="02020600000000000000" pitchFamily="18" charset="-122"/>
              </a:rPr>
              <a:t>第</a:t>
            </a:r>
            <a:r>
              <a:rPr lang="en-US" altLang="zh-CN" sz="2000" dirty="0">
                <a:latin typeface="思源宋体 SemiBold" panose="02020600000000000000" pitchFamily="18" charset="-122"/>
                <a:ea typeface="思源宋体 SemiBold" panose="02020600000000000000" pitchFamily="18" charset="-122"/>
              </a:rPr>
              <a:t>2</a:t>
            </a:r>
            <a:r>
              <a:rPr lang="zh-CN" altLang="en-US" sz="2000" dirty="0">
                <a:latin typeface="思源宋体 SemiBold" panose="02020600000000000000" pitchFamily="18" charset="-122"/>
                <a:ea typeface="思源宋体 SemiBold" panose="02020600000000000000" pitchFamily="18" charset="-122"/>
              </a:rPr>
              <a:t>题，最终影响农业生产规模和类型的是市场的需求。</a:t>
            </a:r>
            <a:endParaRPr lang="en-US" altLang="zh-CN" sz="2000" dirty="0">
              <a:latin typeface="思源宋体 SemiBold" panose="02020600000000000000" pitchFamily="18" charset="-122"/>
              <a:ea typeface="思源宋体 SemiBold" panose="02020600000000000000" pitchFamily="18" charset="-122"/>
            </a:endParaRPr>
          </a:p>
          <a:p>
            <a:pPr marL="0" indent="457200">
              <a:lnSpc>
                <a:spcPct val="150000"/>
              </a:lnSpc>
              <a:buFontTx/>
              <a:buNone/>
            </a:pPr>
            <a:r>
              <a:rPr lang="zh-CN" altLang="en-US" sz="2000" dirty="0">
                <a:latin typeface="思源宋体 SemiBold" panose="02020600000000000000" pitchFamily="18" charset="-122"/>
                <a:ea typeface="思源宋体 SemiBold" panose="02020600000000000000" pitchFamily="18" charset="-122"/>
              </a:rPr>
              <a:t>第</a:t>
            </a:r>
            <a:r>
              <a:rPr lang="en-US" altLang="zh-CN" sz="2000" dirty="0">
                <a:latin typeface="思源宋体 SemiBold" panose="02020600000000000000" pitchFamily="18" charset="-122"/>
                <a:ea typeface="思源宋体 SemiBold" panose="02020600000000000000" pitchFamily="18" charset="-122"/>
              </a:rPr>
              <a:t>3</a:t>
            </a:r>
            <a:r>
              <a:rPr lang="zh-CN" altLang="en-US" sz="2000" dirty="0">
                <a:latin typeface="思源宋体 SemiBold" panose="02020600000000000000" pitchFamily="18" charset="-122"/>
                <a:ea typeface="思源宋体 SemiBold" panose="02020600000000000000" pitchFamily="18" charset="-122"/>
              </a:rPr>
              <a:t>题，交通运输的发展是农业市场地域范围扩展的主要因素，影响农业生产的区位因素还应包括水源、技术等，而农业区域专业化的发展是多种经济技术发展的结果。</a:t>
            </a:r>
          </a:p>
        </p:txBody>
      </p:sp>
      <p:sp>
        <p:nvSpPr>
          <p:cNvPr id="4" name="矩形: 圆角 3">
            <a:extLst>
              <a:ext uri="{FF2B5EF4-FFF2-40B4-BE49-F238E27FC236}">
                <a16:creationId xmlns:a16="http://schemas.microsoft.com/office/drawing/2014/main" id="{2F091D5D-C543-4F4E-88FE-6BBF053F3945}"/>
              </a:ext>
            </a:extLst>
          </p:cNvPr>
          <p:cNvSpPr/>
          <p:nvPr/>
        </p:nvSpPr>
        <p:spPr>
          <a:xfrm>
            <a:off x="2471251" y="1837360"/>
            <a:ext cx="1057187"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思源宋体 SemiBold" panose="02020600000000000000" pitchFamily="18" charset="-122"/>
                <a:ea typeface="思源宋体 SemiBold" panose="02020600000000000000" pitchFamily="18" charset="-122"/>
              </a:rPr>
              <a:t>解 析</a:t>
            </a:r>
          </a:p>
        </p:txBody>
      </p:sp>
    </p:spTree>
    <p:extLst>
      <p:ext uri="{BB962C8B-B14F-4D97-AF65-F5344CB8AC3E}">
        <p14:creationId xmlns:p14="http://schemas.microsoft.com/office/powerpoint/2010/main" val="3558260069"/>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622D677-78F9-47B4-8D70-2E325E569F51}"/>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学习效果检测</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sp>
        <p:nvSpPr>
          <p:cNvPr id="3" name="Rectangle 2">
            <a:extLst>
              <a:ext uri="{FF2B5EF4-FFF2-40B4-BE49-F238E27FC236}">
                <a16:creationId xmlns:a16="http://schemas.microsoft.com/office/drawing/2014/main" id="{BFCFA44D-C465-498E-A045-A2D6F573F0F0}"/>
              </a:ext>
            </a:extLst>
          </p:cNvPr>
          <p:cNvSpPr txBox="1">
            <a:spLocks noChangeArrowheads="1"/>
          </p:cNvSpPr>
          <p:nvPr/>
        </p:nvSpPr>
        <p:spPr>
          <a:xfrm>
            <a:off x="1966951" y="1666464"/>
            <a:ext cx="8280400" cy="3782767"/>
          </a:xfrm>
          <a:prstGeom prst="rect">
            <a:avLst/>
          </a:prstGeom>
        </p:spPr>
        <p:txBody>
          <a:bodyP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Tx/>
              <a:buNone/>
            </a:pPr>
            <a:r>
              <a:rPr lang="en-US" altLang="zh-CN" sz="2000" dirty="0">
                <a:latin typeface="思源宋体 SemiBold" panose="02020600000000000000" pitchFamily="18" charset="-122"/>
                <a:ea typeface="思源宋体 SemiBold" panose="02020600000000000000" pitchFamily="18" charset="-122"/>
              </a:rPr>
              <a:t>4</a:t>
            </a:r>
            <a:r>
              <a:rPr lang="zh-CN" altLang="en-US" sz="2000" dirty="0">
                <a:latin typeface="思源宋体 SemiBold" panose="02020600000000000000" pitchFamily="18" charset="-122"/>
                <a:ea typeface="思源宋体 SemiBold" panose="02020600000000000000" pitchFamily="18" charset="-122"/>
              </a:rPr>
              <a:t>．珠江三角洲的“桑基鱼塘”</a:t>
            </a:r>
            <a:r>
              <a:rPr lang="en-US" altLang="zh-CN" sz="2000" dirty="0">
                <a:latin typeface="思源宋体 SemiBold" panose="02020600000000000000" pitchFamily="18" charset="-122"/>
                <a:ea typeface="思源宋体 SemiBold" panose="02020600000000000000" pitchFamily="18" charset="-122"/>
              </a:rPr>
              <a:t>(</a:t>
            </a:r>
            <a:r>
              <a:rPr lang="zh-CN" altLang="en-US" sz="2000" dirty="0">
                <a:latin typeface="思源宋体 SemiBold" panose="02020600000000000000" pitchFamily="18" charset="-122"/>
                <a:ea typeface="思源宋体 SemiBold" panose="02020600000000000000" pitchFamily="18" charset="-122"/>
              </a:rPr>
              <a:t>一种挖深鱼塘，垫高基田，塘基植桑，塘内养鱼的高效农业生态系统</a:t>
            </a:r>
            <a:r>
              <a:rPr lang="en-US" altLang="zh-CN" sz="2000" dirty="0">
                <a:latin typeface="思源宋体 SemiBold" panose="02020600000000000000" pitchFamily="18" charset="-122"/>
                <a:ea typeface="思源宋体 SemiBold" panose="02020600000000000000" pitchFamily="18" charset="-122"/>
              </a:rPr>
              <a:t>)</a:t>
            </a:r>
            <a:r>
              <a:rPr lang="zh-CN" altLang="en-US" sz="2000" dirty="0">
                <a:latin typeface="思源宋体 SemiBold" panose="02020600000000000000" pitchFamily="18" charset="-122"/>
                <a:ea typeface="思源宋体 SemiBold" panose="02020600000000000000" pitchFamily="18" charset="-122"/>
              </a:rPr>
              <a:t>与墨累</a:t>
            </a:r>
            <a:r>
              <a:rPr lang="en-US" altLang="zh-CN" sz="2000" dirty="0">
                <a:latin typeface="思源宋体 SemiBold" panose="02020600000000000000" pitchFamily="18" charset="-122"/>
                <a:ea typeface="思源宋体 SemiBold" panose="02020600000000000000" pitchFamily="18" charset="-122"/>
              </a:rPr>
              <a:t>—</a:t>
            </a:r>
            <a:r>
              <a:rPr lang="zh-CN" altLang="en-US" sz="2000" dirty="0">
                <a:latin typeface="思源宋体 SemiBold" panose="02020600000000000000" pitchFamily="18" charset="-122"/>
                <a:ea typeface="思源宋体 SemiBold" panose="02020600000000000000" pitchFamily="18" charset="-122"/>
              </a:rPr>
              <a:t>达令盆地相比较，具有哪些共性</a:t>
            </a:r>
            <a:r>
              <a:rPr lang="en-US" altLang="zh-CN" sz="2000" dirty="0">
                <a:latin typeface="思源宋体 SemiBold" panose="02020600000000000000" pitchFamily="18" charset="-122"/>
                <a:ea typeface="思源宋体 SemiBold" panose="02020600000000000000" pitchFamily="18" charset="-122"/>
              </a:rPr>
              <a:t>(</a:t>
            </a:r>
            <a:r>
              <a:rPr lang="zh-CN" altLang="en-US" sz="2000" dirty="0">
                <a:latin typeface="思源宋体 SemiBold" panose="02020600000000000000" pitchFamily="18" charset="-122"/>
                <a:ea typeface="思源宋体 SemiBold" panose="02020600000000000000" pitchFamily="18" charset="-122"/>
              </a:rPr>
              <a:t>　　</a:t>
            </a:r>
            <a:r>
              <a:rPr lang="en-US" altLang="zh-CN" sz="2000" dirty="0">
                <a:latin typeface="思源宋体 SemiBold" panose="02020600000000000000" pitchFamily="18" charset="-122"/>
                <a:ea typeface="思源宋体 SemiBold" panose="02020600000000000000" pitchFamily="18" charset="-122"/>
              </a:rPr>
              <a:t>)</a:t>
            </a:r>
          </a:p>
          <a:p>
            <a:pPr marL="0" indent="0">
              <a:lnSpc>
                <a:spcPct val="150000"/>
              </a:lnSpc>
              <a:buFontTx/>
              <a:buNone/>
            </a:pPr>
            <a:r>
              <a:rPr lang="en-US" altLang="zh-CN" sz="2000" dirty="0">
                <a:latin typeface="思源宋体 SemiBold" panose="02020600000000000000" pitchFamily="18" charset="-122"/>
                <a:ea typeface="思源宋体 SemiBold" panose="02020600000000000000" pitchFamily="18" charset="-122"/>
              </a:rPr>
              <a:t>A</a:t>
            </a:r>
            <a:r>
              <a:rPr lang="zh-CN" altLang="en-US" sz="2000" dirty="0">
                <a:latin typeface="思源宋体 SemiBold" panose="02020600000000000000" pitchFamily="18" charset="-122"/>
                <a:ea typeface="思源宋体 SemiBold" panose="02020600000000000000" pitchFamily="18" charset="-122"/>
              </a:rPr>
              <a:t>．都是良性的农业生态系统</a:t>
            </a:r>
          </a:p>
          <a:p>
            <a:pPr marL="0" indent="0">
              <a:lnSpc>
                <a:spcPct val="150000"/>
              </a:lnSpc>
              <a:buFontTx/>
              <a:buNone/>
            </a:pPr>
            <a:r>
              <a:rPr lang="en-US" altLang="zh-CN" sz="2000" dirty="0">
                <a:latin typeface="思源宋体 SemiBold" panose="02020600000000000000" pitchFamily="18" charset="-122"/>
                <a:ea typeface="思源宋体 SemiBold" panose="02020600000000000000" pitchFamily="18" charset="-122"/>
              </a:rPr>
              <a:t>B</a:t>
            </a:r>
            <a:r>
              <a:rPr lang="zh-CN" altLang="en-US" sz="2000" dirty="0">
                <a:latin typeface="思源宋体 SemiBold" panose="02020600000000000000" pitchFamily="18" charset="-122"/>
                <a:ea typeface="思源宋体 SemiBold" panose="02020600000000000000" pitchFamily="18" charset="-122"/>
              </a:rPr>
              <a:t>．都是谷物和牲畜混合农业</a:t>
            </a:r>
          </a:p>
          <a:p>
            <a:pPr marL="0" indent="0">
              <a:lnSpc>
                <a:spcPct val="150000"/>
              </a:lnSpc>
              <a:buFontTx/>
              <a:buNone/>
            </a:pPr>
            <a:r>
              <a:rPr lang="en-US" altLang="zh-CN" sz="2000" dirty="0">
                <a:latin typeface="思源宋体 SemiBold" panose="02020600000000000000" pitchFamily="18" charset="-122"/>
                <a:ea typeface="思源宋体 SemiBold" panose="02020600000000000000" pitchFamily="18" charset="-122"/>
              </a:rPr>
              <a:t>C</a:t>
            </a:r>
            <a:r>
              <a:rPr lang="zh-CN" altLang="en-US" sz="2000" dirty="0">
                <a:latin typeface="思源宋体 SemiBold" panose="02020600000000000000" pitchFamily="18" charset="-122"/>
                <a:ea typeface="思源宋体 SemiBold" panose="02020600000000000000" pitchFamily="18" charset="-122"/>
              </a:rPr>
              <a:t>．都是大规模家庭式的农业</a:t>
            </a:r>
          </a:p>
          <a:p>
            <a:pPr marL="0" indent="0">
              <a:lnSpc>
                <a:spcPct val="150000"/>
              </a:lnSpc>
              <a:buFontTx/>
              <a:buNone/>
            </a:pPr>
            <a:r>
              <a:rPr lang="en-US" altLang="zh-CN" sz="2000" dirty="0">
                <a:latin typeface="思源宋体 SemiBold" panose="02020600000000000000" pitchFamily="18" charset="-122"/>
                <a:ea typeface="思源宋体 SemiBold" panose="02020600000000000000" pitchFamily="18" charset="-122"/>
              </a:rPr>
              <a:t>D</a:t>
            </a:r>
            <a:r>
              <a:rPr lang="zh-CN" altLang="en-US" sz="2000" dirty="0">
                <a:latin typeface="思源宋体 SemiBold" panose="02020600000000000000" pitchFamily="18" charset="-122"/>
                <a:ea typeface="思源宋体 SemiBold" panose="02020600000000000000" pitchFamily="18" charset="-122"/>
              </a:rPr>
              <a:t>．都需要雇佣专业工人完成农活</a:t>
            </a:r>
          </a:p>
        </p:txBody>
      </p:sp>
      <p:pic>
        <p:nvPicPr>
          <p:cNvPr id="7" name="图片 6" descr="图片包含 水, 户外, 天空, 自然&#10;&#10;描述已自动生成">
            <a:extLst>
              <a:ext uri="{FF2B5EF4-FFF2-40B4-BE49-F238E27FC236}">
                <a16:creationId xmlns:a16="http://schemas.microsoft.com/office/drawing/2014/main" id="{EF817C2A-4561-4849-8208-20B288D096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5767" y="2900771"/>
            <a:ext cx="3627869" cy="2418359"/>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022971316"/>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2BF0CFF6-B274-4A74-AF61-50DA6ADF96A7}"/>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学习效果检测</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grpSp>
        <p:nvGrpSpPr>
          <p:cNvPr id="6" name="组合 5">
            <a:extLst>
              <a:ext uri="{FF2B5EF4-FFF2-40B4-BE49-F238E27FC236}">
                <a16:creationId xmlns:a16="http://schemas.microsoft.com/office/drawing/2014/main" id="{33FA6498-5792-4413-BDBD-261BC74FE914}"/>
              </a:ext>
            </a:extLst>
          </p:cNvPr>
          <p:cNvGrpSpPr/>
          <p:nvPr/>
        </p:nvGrpSpPr>
        <p:grpSpPr>
          <a:xfrm>
            <a:off x="1968322" y="2669984"/>
            <a:ext cx="8280400" cy="2870218"/>
            <a:chOff x="1968322" y="2669984"/>
            <a:chExt cx="8280400" cy="2870218"/>
          </a:xfrm>
        </p:grpSpPr>
        <p:sp>
          <p:nvSpPr>
            <p:cNvPr id="2" name="Rectangle 2">
              <a:extLst>
                <a:ext uri="{FF2B5EF4-FFF2-40B4-BE49-F238E27FC236}">
                  <a16:creationId xmlns:a16="http://schemas.microsoft.com/office/drawing/2014/main" id="{0B255C35-5583-409A-8F3E-5FD3CCF41493}"/>
                </a:ext>
              </a:extLst>
            </p:cNvPr>
            <p:cNvSpPr txBox="1">
              <a:spLocks noChangeArrowheads="1"/>
            </p:cNvSpPr>
            <p:nvPr/>
          </p:nvSpPr>
          <p:spPr>
            <a:xfrm>
              <a:off x="1968322" y="3078310"/>
              <a:ext cx="8280400" cy="2461892"/>
            </a:xfrm>
            <a:prstGeom prst="rect">
              <a:avLst/>
            </a:prstGeom>
          </p:spPr>
          <p:txBody>
            <a:bodyPr wrap="square">
              <a:spAutoFit/>
            </a:bodyPr>
            <a:lstStyle>
              <a:defPPr>
                <a:defRPr lang="zh-CN"/>
              </a:defPPr>
              <a:lvl1pPr indent="457200">
                <a:lnSpc>
                  <a:spcPct val="150000"/>
                </a:lnSpc>
                <a:spcBef>
                  <a:spcPts val="1000"/>
                </a:spcBef>
                <a:buFontTx/>
                <a:buNone/>
                <a:defRPr sz="2000">
                  <a:latin typeface="思源宋体 SemiBold" panose="02020600000000000000" pitchFamily="18" charset="-122"/>
                  <a:ea typeface="思源宋体 SemiBold" panose="02020600000000000000" pitchFamily="18" charset="-122"/>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ct val="200000"/>
                </a:lnSpc>
              </a:pPr>
              <a:r>
                <a:rPr lang="zh-CN" altLang="en-US" dirty="0"/>
                <a:t>我国珠江三角洲的“桑基鱼塘”属于林业和渔业形成的混合农业，其和澳大利亚的小麦种植和绵羊放牧形成的混合农业具有共同的特点是两者都是良性的农业生态系统，虽然两者都是家庭式经营，但在规模上澳大利亚是大于珠江三角洲的。</a:t>
              </a:r>
            </a:p>
          </p:txBody>
        </p:sp>
        <p:sp>
          <p:nvSpPr>
            <p:cNvPr id="5" name="矩形: 圆角 4">
              <a:extLst>
                <a:ext uri="{FF2B5EF4-FFF2-40B4-BE49-F238E27FC236}">
                  <a16:creationId xmlns:a16="http://schemas.microsoft.com/office/drawing/2014/main" id="{ECFBDAC9-5F4C-42A3-835C-6401486DAE13}"/>
                </a:ext>
              </a:extLst>
            </p:cNvPr>
            <p:cNvSpPr/>
            <p:nvPr/>
          </p:nvSpPr>
          <p:spPr>
            <a:xfrm>
              <a:off x="2471250" y="2669984"/>
              <a:ext cx="1057187"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思源宋体 SemiBold" panose="02020600000000000000" pitchFamily="18" charset="-122"/>
                  <a:ea typeface="思源宋体 SemiBold" panose="02020600000000000000" pitchFamily="18" charset="-122"/>
                </a:rPr>
                <a:t>解 析</a:t>
              </a:r>
            </a:p>
          </p:txBody>
        </p:sp>
      </p:grpSp>
      <p:grpSp>
        <p:nvGrpSpPr>
          <p:cNvPr id="8" name="组合 7">
            <a:extLst>
              <a:ext uri="{FF2B5EF4-FFF2-40B4-BE49-F238E27FC236}">
                <a16:creationId xmlns:a16="http://schemas.microsoft.com/office/drawing/2014/main" id="{9372353C-1A45-4567-AAB0-0F305DC50B2E}"/>
              </a:ext>
            </a:extLst>
          </p:cNvPr>
          <p:cNvGrpSpPr/>
          <p:nvPr/>
        </p:nvGrpSpPr>
        <p:grpSpPr>
          <a:xfrm>
            <a:off x="2471251" y="1798988"/>
            <a:ext cx="1696053" cy="400110"/>
            <a:chOff x="2471251" y="1798988"/>
            <a:chExt cx="1696053" cy="400110"/>
          </a:xfrm>
        </p:grpSpPr>
        <p:sp>
          <p:nvSpPr>
            <p:cNvPr id="4" name="矩形: 圆角 3">
              <a:extLst>
                <a:ext uri="{FF2B5EF4-FFF2-40B4-BE49-F238E27FC236}">
                  <a16:creationId xmlns:a16="http://schemas.microsoft.com/office/drawing/2014/main" id="{6BC359B3-BBB6-42DB-92FF-BCBE7EC4E38B}"/>
                </a:ext>
              </a:extLst>
            </p:cNvPr>
            <p:cNvSpPr/>
            <p:nvPr/>
          </p:nvSpPr>
          <p:spPr>
            <a:xfrm>
              <a:off x="2471251" y="1837360"/>
              <a:ext cx="1057187"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思源宋体 SemiBold" panose="02020600000000000000" pitchFamily="18" charset="-122"/>
                  <a:ea typeface="思源宋体 SemiBold" panose="02020600000000000000" pitchFamily="18" charset="-122"/>
                </a:rPr>
                <a:t>答 案</a:t>
              </a:r>
            </a:p>
          </p:txBody>
        </p:sp>
        <p:sp>
          <p:nvSpPr>
            <p:cNvPr id="7" name="Rectangle 2">
              <a:extLst>
                <a:ext uri="{FF2B5EF4-FFF2-40B4-BE49-F238E27FC236}">
                  <a16:creationId xmlns:a16="http://schemas.microsoft.com/office/drawing/2014/main" id="{AE53ECA3-522F-4C35-A2A7-5781416FF895}"/>
                </a:ext>
              </a:extLst>
            </p:cNvPr>
            <p:cNvSpPr txBox="1">
              <a:spLocks noChangeArrowheads="1"/>
            </p:cNvSpPr>
            <p:nvPr/>
          </p:nvSpPr>
          <p:spPr>
            <a:xfrm>
              <a:off x="3735659" y="1798988"/>
              <a:ext cx="431645" cy="400110"/>
            </a:xfrm>
            <a:prstGeom prst="rect">
              <a:avLst/>
            </a:prstGeom>
          </p:spPr>
          <p:txBody>
            <a:bodyPr wrap="square">
              <a:spAutoFit/>
            </a:bodyPr>
            <a:lstStyle>
              <a:defPPr>
                <a:defRPr lang="zh-CN"/>
              </a:defPPr>
              <a:lvl1pPr indent="457200">
                <a:lnSpc>
                  <a:spcPct val="150000"/>
                </a:lnSpc>
                <a:spcBef>
                  <a:spcPts val="1000"/>
                </a:spcBef>
                <a:buFontTx/>
                <a:buNone/>
                <a:defRPr sz="2000">
                  <a:latin typeface="思源宋体 SemiBold" panose="02020600000000000000" pitchFamily="18" charset="-122"/>
                  <a:ea typeface="思源宋体 SemiBold" panose="02020600000000000000" pitchFamily="18" charset="-122"/>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indent="0" algn="ctr">
                <a:lnSpc>
                  <a:spcPct val="100000"/>
                </a:lnSpc>
              </a:pPr>
              <a:r>
                <a:rPr lang="en-US" altLang="zh-CN" dirty="0"/>
                <a:t>A</a:t>
              </a:r>
              <a:endParaRPr lang="zh-CN" altLang="en-US" dirty="0"/>
            </a:p>
          </p:txBody>
        </p:sp>
      </p:grpSp>
    </p:spTree>
    <p:extLst>
      <p:ext uri="{BB962C8B-B14F-4D97-AF65-F5344CB8AC3E}">
        <p14:creationId xmlns:p14="http://schemas.microsoft.com/office/powerpoint/2010/main" val="2101335889"/>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5903AF06-F989-46EC-9BCF-F004861BAA40}"/>
              </a:ext>
            </a:extLst>
          </p:cNvPr>
          <p:cNvGrpSpPr/>
          <p:nvPr/>
        </p:nvGrpSpPr>
        <p:grpSpPr>
          <a:xfrm>
            <a:off x="1591723" y="1641745"/>
            <a:ext cx="4918239" cy="2492690"/>
            <a:chOff x="1879822" y="1904792"/>
            <a:chExt cx="4918239" cy="2492690"/>
          </a:xfrm>
        </p:grpSpPr>
        <p:sp>
          <p:nvSpPr>
            <p:cNvPr id="3" name="文本框 2">
              <a:extLst>
                <a:ext uri="{FF2B5EF4-FFF2-40B4-BE49-F238E27FC236}">
                  <a16:creationId xmlns:a16="http://schemas.microsoft.com/office/drawing/2014/main" id="{9454764B-BC2F-463F-A5C9-2B6A10D39B6D}"/>
                </a:ext>
              </a:extLst>
            </p:cNvPr>
            <p:cNvSpPr txBox="1"/>
            <p:nvPr/>
          </p:nvSpPr>
          <p:spPr>
            <a:xfrm>
              <a:off x="1879822" y="1904792"/>
              <a:ext cx="3877985" cy="1200329"/>
            </a:xfrm>
            <a:prstGeom prst="rect">
              <a:avLst/>
            </a:prstGeom>
            <a:noFill/>
          </p:spPr>
          <p:txBody>
            <a:bodyPr wrap="none" rtlCol="0">
              <a:spAutoFit/>
            </a:bodyPr>
            <a:lstStyle/>
            <a:p>
              <a:r>
                <a:rPr lang="zh-CN" altLang="en-US" sz="7200" dirty="0">
                  <a:solidFill>
                    <a:srgbClr val="FA9811"/>
                  </a:solidFill>
                  <a:latin typeface="字魂35号-经典雅黑" panose="02000000000000000000" pitchFamily="2" charset="-122"/>
                  <a:ea typeface="字魂35号-经典雅黑" panose="02000000000000000000" pitchFamily="2" charset="-122"/>
                </a:rPr>
                <a:t>谢谢欣赏</a:t>
              </a:r>
            </a:p>
          </p:txBody>
        </p:sp>
        <p:sp>
          <p:nvSpPr>
            <p:cNvPr id="4" name="矩形: 圆角 3">
              <a:extLst>
                <a:ext uri="{FF2B5EF4-FFF2-40B4-BE49-F238E27FC236}">
                  <a16:creationId xmlns:a16="http://schemas.microsoft.com/office/drawing/2014/main" id="{AF5CEC90-4359-4B20-8018-908E7C7063BB}"/>
                </a:ext>
              </a:extLst>
            </p:cNvPr>
            <p:cNvSpPr/>
            <p:nvPr/>
          </p:nvSpPr>
          <p:spPr>
            <a:xfrm>
              <a:off x="2007967" y="3513424"/>
              <a:ext cx="4518236" cy="382538"/>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字魂35号-经典雅黑" panose="02000000000000000000" pitchFamily="2" charset="-122"/>
                  <a:ea typeface="字魂35号-经典雅黑" panose="02000000000000000000" pitchFamily="2" charset="-122"/>
                </a:rPr>
                <a:t>·</a:t>
              </a:r>
              <a:r>
                <a:rPr lang="zh-CN" altLang="en-US" dirty="0">
                  <a:latin typeface="字魂35号-经典雅黑" panose="02000000000000000000" pitchFamily="2" charset="-122"/>
                  <a:ea typeface="字魂35号-经典雅黑" panose="02000000000000000000" pitchFamily="2" charset="-122"/>
                </a:rPr>
                <a:t>人教版必修二地理</a:t>
              </a:r>
              <a:r>
                <a:rPr lang="en-US" altLang="zh-CN" dirty="0">
                  <a:latin typeface="字魂35号-经典雅黑" panose="02000000000000000000" pitchFamily="2" charset="-122"/>
                  <a:ea typeface="字魂35号-经典雅黑" panose="02000000000000000000" pitchFamily="2" charset="-122"/>
                </a:rPr>
                <a:t>PPT</a:t>
              </a:r>
              <a:r>
                <a:rPr lang="zh-CN" altLang="en-US" dirty="0">
                  <a:latin typeface="字魂35号-经典雅黑" panose="02000000000000000000" pitchFamily="2" charset="-122"/>
                  <a:ea typeface="字魂35号-经典雅黑" panose="02000000000000000000" pitchFamily="2" charset="-122"/>
                </a:rPr>
                <a:t>课件</a:t>
              </a:r>
              <a:r>
                <a:rPr lang="en-US" altLang="zh-CN" dirty="0">
                  <a:latin typeface="字魂35号-经典雅黑" panose="02000000000000000000" pitchFamily="2" charset="-122"/>
                  <a:ea typeface="字魂35号-经典雅黑" panose="02000000000000000000" pitchFamily="2" charset="-122"/>
                </a:rPr>
                <a:t>·</a:t>
              </a:r>
              <a:endParaRPr lang="zh-CN" altLang="en-US" dirty="0">
                <a:latin typeface="字魂35号-经典雅黑" panose="02000000000000000000" pitchFamily="2" charset="-122"/>
                <a:ea typeface="字魂35号-经典雅黑" panose="02000000000000000000" pitchFamily="2" charset="-122"/>
              </a:endParaRPr>
            </a:p>
          </p:txBody>
        </p:sp>
        <p:grpSp>
          <p:nvGrpSpPr>
            <p:cNvPr id="5" name="组合 4">
              <a:extLst>
                <a:ext uri="{FF2B5EF4-FFF2-40B4-BE49-F238E27FC236}">
                  <a16:creationId xmlns:a16="http://schemas.microsoft.com/office/drawing/2014/main" id="{AB20E800-4BC2-4D8F-AB99-E587DDA911BE}"/>
                </a:ext>
              </a:extLst>
            </p:cNvPr>
            <p:cNvGrpSpPr/>
            <p:nvPr/>
          </p:nvGrpSpPr>
          <p:grpSpPr>
            <a:xfrm>
              <a:off x="2119433" y="3997372"/>
              <a:ext cx="1945047" cy="400110"/>
              <a:chOff x="1901054" y="3751408"/>
              <a:chExt cx="1799233" cy="370115"/>
            </a:xfrm>
          </p:grpSpPr>
          <p:sp>
            <p:nvSpPr>
              <p:cNvPr id="7" name="椭圆 6">
                <a:extLst>
                  <a:ext uri="{FF2B5EF4-FFF2-40B4-BE49-F238E27FC236}">
                    <a16:creationId xmlns:a16="http://schemas.microsoft.com/office/drawing/2014/main" id="{11BCBC34-0A1B-48DD-A664-997566CCAB2E}"/>
                  </a:ext>
                </a:extLst>
              </p:cNvPr>
              <p:cNvSpPr/>
              <p:nvPr/>
            </p:nvSpPr>
            <p:spPr>
              <a:xfrm>
                <a:off x="1901054" y="3845490"/>
                <a:ext cx="181168" cy="181168"/>
              </a:xfrm>
              <a:prstGeom prst="ellipse">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8" name="文本框 7">
                <a:extLst>
                  <a:ext uri="{FF2B5EF4-FFF2-40B4-BE49-F238E27FC236}">
                    <a16:creationId xmlns:a16="http://schemas.microsoft.com/office/drawing/2014/main" id="{F3B94062-CBE7-424C-80D8-0AE473A7F1E6}"/>
                  </a:ext>
                </a:extLst>
              </p:cNvPr>
              <p:cNvSpPr txBox="1"/>
              <p:nvPr/>
            </p:nvSpPr>
            <p:spPr>
              <a:xfrm>
                <a:off x="2082222" y="3751408"/>
                <a:ext cx="1618065" cy="370115"/>
              </a:xfrm>
              <a:prstGeom prst="rect">
                <a:avLst/>
              </a:prstGeom>
              <a:noFill/>
            </p:spPr>
            <p:txBody>
              <a:bodyPr wrap="none" rtlCol="0">
                <a:spAutoFit/>
              </a:bodyPr>
              <a:lstStyle/>
              <a:p>
                <a:r>
                  <a:rPr lang="zh-CN" altLang="en-US" sz="2000" dirty="0">
                    <a:solidFill>
                      <a:srgbClr val="FA9811"/>
                    </a:solidFill>
                    <a:latin typeface="字魂35号-经典雅黑" panose="02000000000000000000" pitchFamily="2" charset="-122"/>
                    <a:ea typeface="字魂35号-经典雅黑" panose="02000000000000000000" pitchFamily="2" charset="-122"/>
                  </a:rPr>
                  <a:t>千</a:t>
                </a:r>
                <a:r>
                  <a:rPr lang="en-US" altLang="zh-CN" sz="2000" dirty="0">
                    <a:solidFill>
                      <a:srgbClr val="FA9811"/>
                    </a:solidFill>
                    <a:latin typeface="字魂35号-经典雅黑" panose="02000000000000000000" pitchFamily="2" charset="-122"/>
                    <a:ea typeface="字魂35号-经典雅黑" panose="02000000000000000000" pitchFamily="2" charset="-122"/>
                  </a:rPr>
                  <a:t>/</a:t>
                </a:r>
                <a:r>
                  <a:rPr lang="zh-CN" altLang="en-US" sz="2000" dirty="0">
                    <a:solidFill>
                      <a:srgbClr val="FA9811"/>
                    </a:solidFill>
                    <a:latin typeface="字魂35号-经典雅黑" panose="02000000000000000000" pitchFamily="2" charset="-122"/>
                    <a:ea typeface="字魂35号-经典雅黑" panose="02000000000000000000" pitchFamily="2" charset="-122"/>
                  </a:rPr>
                  <a:t>图</a:t>
                </a:r>
                <a:r>
                  <a:rPr lang="en-US" altLang="zh-CN" sz="2000" dirty="0">
                    <a:solidFill>
                      <a:srgbClr val="FA9811"/>
                    </a:solidFill>
                    <a:latin typeface="字魂35号-经典雅黑" panose="02000000000000000000" pitchFamily="2" charset="-122"/>
                    <a:ea typeface="字魂35号-经典雅黑" panose="02000000000000000000" pitchFamily="2" charset="-122"/>
                  </a:rPr>
                  <a:t>/</a:t>
                </a:r>
                <a:r>
                  <a:rPr lang="zh-CN" altLang="en-US" sz="2000" dirty="0">
                    <a:solidFill>
                      <a:srgbClr val="FA9811"/>
                    </a:solidFill>
                    <a:latin typeface="字魂35号-经典雅黑" panose="02000000000000000000" pitchFamily="2" charset="-122"/>
                    <a:ea typeface="字魂35号-经典雅黑" panose="02000000000000000000" pitchFamily="2" charset="-122"/>
                  </a:rPr>
                  <a:t>老</a:t>
                </a:r>
                <a:r>
                  <a:rPr lang="en-US" altLang="zh-CN" sz="2000" dirty="0">
                    <a:solidFill>
                      <a:srgbClr val="FA9811"/>
                    </a:solidFill>
                    <a:latin typeface="字魂35号-经典雅黑" panose="02000000000000000000" pitchFamily="2" charset="-122"/>
                    <a:ea typeface="字魂35号-经典雅黑" panose="02000000000000000000" pitchFamily="2" charset="-122"/>
                  </a:rPr>
                  <a:t>/</a:t>
                </a:r>
                <a:r>
                  <a:rPr lang="zh-CN" altLang="en-US" sz="2000" dirty="0">
                    <a:solidFill>
                      <a:srgbClr val="FA9811"/>
                    </a:solidFill>
                    <a:latin typeface="字魂35号-经典雅黑" panose="02000000000000000000" pitchFamily="2" charset="-122"/>
                    <a:ea typeface="字魂35号-经典雅黑" panose="02000000000000000000" pitchFamily="2" charset="-122"/>
                  </a:rPr>
                  <a:t>师</a:t>
                </a:r>
              </a:p>
            </p:txBody>
          </p:sp>
        </p:grpSp>
        <p:sp>
          <p:nvSpPr>
            <p:cNvPr id="6" name="矩形 5">
              <a:extLst>
                <a:ext uri="{FF2B5EF4-FFF2-40B4-BE49-F238E27FC236}">
                  <a16:creationId xmlns:a16="http://schemas.microsoft.com/office/drawing/2014/main" id="{958664A6-75FF-4719-8D28-BB19381074FF}"/>
                </a:ext>
              </a:extLst>
            </p:cNvPr>
            <p:cNvSpPr/>
            <p:nvPr/>
          </p:nvSpPr>
          <p:spPr>
            <a:xfrm>
              <a:off x="2007967" y="2967335"/>
              <a:ext cx="4790094" cy="461665"/>
            </a:xfrm>
            <a:prstGeom prst="rect">
              <a:avLst/>
            </a:prstGeom>
          </p:spPr>
          <p:txBody>
            <a:bodyPr wrap="none">
              <a:spAutoFit/>
            </a:bodyPr>
            <a:lstStyle/>
            <a:p>
              <a:r>
                <a:rPr lang="en-US" altLang="zh-CN" sz="2400" dirty="0">
                  <a:solidFill>
                    <a:srgbClr val="FA9811">
                      <a:alpha val="50000"/>
                    </a:srgbClr>
                  </a:solidFill>
                  <a:latin typeface="字魂35号-经典雅黑" panose="02000000000000000000" pitchFamily="2" charset="-122"/>
                  <a:ea typeface="字魂35号-经典雅黑" panose="02000000000000000000" pitchFamily="2" charset="-122"/>
                </a:rPr>
                <a:t>Thank You for watching</a:t>
              </a:r>
              <a:endParaRPr lang="zh-CN" altLang="en-US" sz="2400" dirty="0">
                <a:solidFill>
                  <a:srgbClr val="FA9811">
                    <a:alpha val="50000"/>
                  </a:srgbClr>
                </a:solidFill>
                <a:latin typeface="字魂35号-经典雅黑" panose="02000000000000000000" pitchFamily="2" charset="-122"/>
                <a:ea typeface="字魂35号-经典雅黑" panose="02000000000000000000" pitchFamily="2" charset="-122"/>
              </a:endParaRPr>
            </a:p>
          </p:txBody>
        </p:sp>
      </p:grpSp>
    </p:spTree>
    <p:extLst>
      <p:ext uri="{BB962C8B-B14F-4D97-AF65-F5344CB8AC3E}">
        <p14:creationId xmlns:p14="http://schemas.microsoft.com/office/powerpoint/2010/main" val="52239900"/>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A2D0FA09-809D-47B6-B019-3F9380EB10F1}"/>
              </a:ext>
            </a:extLst>
          </p:cNvPr>
          <p:cNvSpPr/>
          <p:nvPr/>
        </p:nvSpPr>
        <p:spPr>
          <a:xfrm>
            <a:off x="1737360" y="1765573"/>
            <a:ext cx="8717280" cy="3905493"/>
          </a:xfrm>
          <a:prstGeom prst="rect">
            <a:avLst/>
          </a:prstGeom>
        </p:spPr>
        <p:txBody>
          <a:bodyPr wrap="square">
            <a:spAutoFit/>
          </a:bodyPr>
          <a:lstStyle/>
          <a:p>
            <a:pPr indent="457200">
              <a:lnSpc>
                <a:spcPct val="200000"/>
              </a:lnSpc>
            </a:pPr>
            <a:r>
              <a:rPr lang="en-US" altLang="zh-CN" sz="1400" dirty="0">
                <a:solidFill>
                  <a:srgbClr val="A25E09"/>
                </a:solidFill>
                <a:latin typeface="思源宋体 SemiBold" panose="02020600000000000000" pitchFamily="18" charset="-122"/>
                <a:ea typeface="思源宋体 SemiBold" panose="02020600000000000000" pitchFamily="18" charset="-122"/>
              </a:rPr>
              <a:t>感谢您下载千图网原创PPT模板，为了您和千图网以及原创作者的利益，请勿复制、传播、销售，否则将承担法律责任！千图网将对作品进行维权，按照传播下载次数的十倍进行索取赔偿金！</a:t>
            </a:r>
          </a:p>
          <a:p>
            <a:pPr>
              <a:lnSpc>
                <a:spcPct val="200000"/>
              </a:lnSpc>
            </a:pPr>
            <a:r>
              <a:rPr lang="en-US" altLang="zh-CN" sz="1400" dirty="0">
                <a:solidFill>
                  <a:srgbClr val="A25E09"/>
                </a:solidFill>
                <a:latin typeface="思源宋体 SemiBold" panose="02020600000000000000" pitchFamily="18" charset="-122"/>
                <a:ea typeface="思源宋体 SemiBold" panose="02020600000000000000" pitchFamily="18" charset="-122"/>
              </a:rPr>
              <a:t>        1、千图网网站出售的PPT模版是免版税类（RF：Royalty-free）正版受《中华人民共和国著作法》和《世界版权公约》的保护，作品的所有权、版权和著作权归千图网所有，您下载的是PPT模版素材使用权。</a:t>
            </a:r>
          </a:p>
          <a:p>
            <a:pPr>
              <a:lnSpc>
                <a:spcPct val="200000"/>
              </a:lnSpc>
            </a:pPr>
            <a:r>
              <a:rPr lang="en-US" altLang="zh-CN" sz="1400" dirty="0">
                <a:solidFill>
                  <a:srgbClr val="A25E09"/>
                </a:solidFill>
                <a:latin typeface="思源宋体 SemiBold" panose="02020600000000000000" pitchFamily="18" charset="-122"/>
                <a:ea typeface="思源宋体 SemiBold" panose="02020600000000000000" pitchFamily="18" charset="-122"/>
              </a:rPr>
              <a:t>        2、不得将千图网的PPT模版、PPT素材，本身用于再出售，或者出租、出借、转让、分销、发布或者作为礼物供他人使用，不得转授权、出卖、转让本协议或本协议中的权利。</a:t>
            </a:r>
          </a:p>
          <a:p>
            <a:pPr>
              <a:lnSpc>
                <a:spcPct val="200000"/>
              </a:lnSpc>
            </a:pPr>
            <a:r>
              <a:rPr lang="en-US" altLang="zh-CN" sz="1400" dirty="0">
                <a:solidFill>
                  <a:srgbClr val="A25E09"/>
                </a:solidFill>
                <a:latin typeface="思源宋体 SemiBold" panose="02020600000000000000" pitchFamily="18" charset="-122"/>
                <a:ea typeface="思源宋体 SemiBold" panose="02020600000000000000" pitchFamily="18" charset="-122"/>
              </a:rPr>
              <a:t>        3、禁止把作品纳入商标或服务标记。</a:t>
            </a:r>
          </a:p>
          <a:p>
            <a:pPr>
              <a:lnSpc>
                <a:spcPct val="200000"/>
              </a:lnSpc>
            </a:pPr>
            <a:r>
              <a:rPr lang="en-US" altLang="zh-CN" sz="1400" dirty="0">
                <a:solidFill>
                  <a:srgbClr val="A25E09"/>
                </a:solidFill>
                <a:latin typeface="思源宋体 SemiBold" panose="02020600000000000000" pitchFamily="18" charset="-122"/>
                <a:ea typeface="思源宋体 SemiBold" panose="02020600000000000000" pitchFamily="18" charset="-122"/>
              </a:rPr>
              <a:t>        4、禁止用户用下载格式在网上传播作品。或者作品可以让第三方单独付费或共享免费下载、或通过转移电话服务系统传播。</a:t>
            </a:r>
          </a:p>
        </p:txBody>
      </p:sp>
      <p:sp>
        <p:nvSpPr>
          <p:cNvPr id="3" name="矩形 2">
            <a:extLst>
              <a:ext uri="{FF2B5EF4-FFF2-40B4-BE49-F238E27FC236}">
                <a16:creationId xmlns:a16="http://schemas.microsoft.com/office/drawing/2014/main" id="{236133A8-922E-4AB8-A9EE-D1F713DBA324}"/>
              </a:ext>
            </a:extLst>
          </p:cNvPr>
          <p:cNvSpPr/>
          <p:nvPr/>
        </p:nvSpPr>
        <p:spPr>
          <a:xfrm>
            <a:off x="2233404" y="1242353"/>
            <a:ext cx="7725192" cy="523220"/>
          </a:xfrm>
          <a:prstGeom prst="rect">
            <a:avLst/>
          </a:prstGeom>
        </p:spPr>
        <p:txBody>
          <a:bodyPr wrap="none">
            <a:spAutoFit/>
          </a:bodyPr>
          <a:lstStyle/>
          <a:p>
            <a:pPr algn="ctr"/>
            <a:r>
              <a:rPr lang="en-US" altLang="zh-CN" sz="2800" dirty="0" err="1">
                <a:solidFill>
                  <a:srgbClr val="A25E09"/>
                </a:solidFill>
                <a:latin typeface="字魂35号-经典雅黑" panose="02000000000000000000" pitchFamily="2" charset="-122"/>
                <a:ea typeface="字魂35号-经典雅黑" panose="02000000000000000000" pitchFamily="2" charset="-122"/>
              </a:rPr>
              <a:t>感谢您支持原创设计事业</a:t>
            </a:r>
            <a:r>
              <a:rPr lang="zh-CN" altLang="zh-CN" sz="2800" dirty="0">
                <a:solidFill>
                  <a:srgbClr val="A25E09"/>
                </a:solidFill>
                <a:latin typeface="字魂35号-经典雅黑" panose="02000000000000000000" pitchFamily="2" charset="-122"/>
                <a:ea typeface="字魂35号-经典雅黑" panose="02000000000000000000" pitchFamily="2" charset="-122"/>
              </a:rPr>
              <a:t>，</a:t>
            </a:r>
            <a:r>
              <a:rPr lang="en-US" altLang="zh-CN" sz="2800" dirty="0" err="1">
                <a:solidFill>
                  <a:srgbClr val="A25E09"/>
                </a:solidFill>
                <a:latin typeface="字魂35号-经典雅黑" panose="02000000000000000000" pitchFamily="2" charset="-122"/>
                <a:ea typeface="字魂35号-经典雅黑" panose="02000000000000000000" pitchFamily="2" charset="-122"/>
              </a:rPr>
              <a:t>支持设计版权产品</a:t>
            </a:r>
            <a:r>
              <a:rPr lang="en-US" altLang="zh-CN" sz="2800" dirty="0">
                <a:solidFill>
                  <a:srgbClr val="A25E09"/>
                </a:solidFill>
                <a:latin typeface="字魂35号-经典雅黑" panose="02000000000000000000" pitchFamily="2" charset="-122"/>
                <a:ea typeface="字魂35号-经典雅黑" panose="02000000000000000000" pitchFamily="2" charset="-122"/>
              </a:rPr>
              <a:t>！</a:t>
            </a:r>
            <a:endParaRPr lang="zh-CN" altLang="zh-CN" sz="2800" dirty="0">
              <a:solidFill>
                <a:srgbClr val="A25E09"/>
              </a:solidFill>
              <a:latin typeface="字魂35号-经典雅黑" panose="02000000000000000000" pitchFamily="2" charset="-122"/>
              <a:ea typeface="字魂35号-经典雅黑" panose="02000000000000000000" pitchFamily="2" charset="-122"/>
            </a:endParaRPr>
          </a:p>
        </p:txBody>
      </p:sp>
    </p:spTree>
    <p:extLst>
      <p:ext uri="{BB962C8B-B14F-4D97-AF65-F5344CB8AC3E}">
        <p14:creationId xmlns:p14="http://schemas.microsoft.com/office/powerpoint/2010/main" val="645271221"/>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AEBE2ECC-FBE8-42A8-8889-3C01C1085462}"/>
              </a:ext>
            </a:extLst>
          </p:cNvPr>
          <p:cNvSpPr/>
          <p:nvPr/>
        </p:nvSpPr>
        <p:spPr>
          <a:xfrm>
            <a:off x="1998977" y="2601228"/>
            <a:ext cx="6340197" cy="1015663"/>
          </a:xfrm>
          <a:prstGeom prst="rect">
            <a:avLst/>
          </a:prstGeom>
        </p:spPr>
        <p:txBody>
          <a:bodyPr wrap="none">
            <a:spAutoFit/>
          </a:bodyPr>
          <a:lstStyle/>
          <a:p>
            <a:pPr algn="ctr"/>
            <a:r>
              <a:rPr lang="en-US" altLang="zh-CN" sz="6000" dirty="0">
                <a:solidFill>
                  <a:srgbClr val="FA9811"/>
                </a:solidFill>
                <a:latin typeface="字魂35号-经典雅黑" panose="02000000000000000000" pitchFamily="2" charset="-122"/>
                <a:ea typeface="字魂35号-经典雅黑" panose="02000000000000000000" pitchFamily="2" charset="-122"/>
              </a:rPr>
              <a:t>·</a:t>
            </a:r>
            <a:r>
              <a:rPr lang="zh-CN" altLang="en-US" sz="6000" dirty="0">
                <a:solidFill>
                  <a:srgbClr val="FA9811"/>
                </a:solidFill>
                <a:latin typeface="字魂35号-经典雅黑" panose="02000000000000000000" pitchFamily="2" charset="-122"/>
                <a:ea typeface="字魂35号-经典雅黑" panose="02000000000000000000" pitchFamily="2" charset="-122"/>
              </a:rPr>
              <a:t>课前新知预习</a:t>
            </a:r>
            <a:r>
              <a:rPr lang="en-US" altLang="zh-CN" sz="6000" dirty="0">
                <a:solidFill>
                  <a:srgbClr val="FA9811"/>
                </a:solidFill>
                <a:latin typeface="字魂35号-经典雅黑" panose="02000000000000000000" pitchFamily="2" charset="-122"/>
                <a:ea typeface="字魂35号-经典雅黑" panose="02000000000000000000" pitchFamily="2" charset="-122"/>
              </a:rPr>
              <a:t>·</a:t>
            </a:r>
            <a:endParaRPr lang="zh-CN" altLang="en-US" sz="6000" dirty="0">
              <a:solidFill>
                <a:srgbClr val="FA9811"/>
              </a:solidFill>
              <a:latin typeface="字魂35号-经典雅黑" panose="02000000000000000000" pitchFamily="2" charset="-122"/>
              <a:ea typeface="字魂35号-经典雅黑" panose="02000000000000000000" pitchFamily="2" charset="-122"/>
            </a:endParaRPr>
          </a:p>
        </p:txBody>
      </p:sp>
      <p:sp>
        <p:nvSpPr>
          <p:cNvPr id="3" name="矩形: 圆角 2">
            <a:extLst>
              <a:ext uri="{FF2B5EF4-FFF2-40B4-BE49-F238E27FC236}">
                <a16:creationId xmlns:a16="http://schemas.microsoft.com/office/drawing/2014/main" id="{009FC720-7598-4DAD-B392-199404370CA3}"/>
              </a:ext>
            </a:extLst>
          </p:cNvPr>
          <p:cNvSpPr/>
          <p:nvPr/>
        </p:nvSpPr>
        <p:spPr>
          <a:xfrm>
            <a:off x="3784832" y="3719587"/>
            <a:ext cx="2768486" cy="475276"/>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第一部分</a:t>
            </a:r>
          </a:p>
        </p:txBody>
      </p:sp>
    </p:spTree>
    <p:extLst>
      <p:ext uri="{BB962C8B-B14F-4D97-AF65-F5344CB8AC3E}">
        <p14:creationId xmlns:p14="http://schemas.microsoft.com/office/powerpoint/2010/main" val="3394676402"/>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7638B239-C724-42D3-BE54-F497B55AC520}"/>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课前新知预习</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grpSp>
        <p:nvGrpSpPr>
          <p:cNvPr id="10" name="组合 9">
            <a:extLst>
              <a:ext uri="{FF2B5EF4-FFF2-40B4-BE49-F238E27FC236}">
                <a16:creationId xmlns:a16="http://schemas.microsoft.com/office/drawing/2014/main" id="{2A8429A6-88C0-4BAE-B428-FE3DC092DC1F}"/>
              </a:ext>
            </a:extLst>
          </p:cNvPr>
          <p:cNvGrpSpPr/>
          <p:nvPr/>
        </p:nvGrpSpPr>
        <p:grpSpPr>
          <a:xfrm>
            <a:off x="1963020" y="1660728"/>
            <a:ext cx="4987679" cy="2023076"/>
            <a:chOff x="1512277" y="1622634"/>
            <a:chExt cx="4987679" cy="2023076"/>
          </a:xfrm>
        </p:grpSpPr>
        <p:sp>
          <p:nvSpPr>
            <p:cNvPr id="7" name="Rectangle 2">
              <a:extLst>
                <a:ext uri="{FF2B5EF4-FFF2-40B4-BE49-F238E27FC236}">
                  <a16:creationId xmlns:a16="http://schemas.microsoft.com/office/drawing/2014/main" id="{C44D3286-8CAC-483E-A465-E49D230ADCD3}"/>
                </a:ext>
              </a:extLst>
            </p:cNvPr>
            <p:cNvSpPr txBox="1">
              <a:spLocks noChangeArrowheads="1"/>
            </p:cNvSpPr>
            <p:nvPr/>
          </p:nvSpPr>
          <p:spPr>
            <a:xfrm>
              <a:off x="1786731" y="2099133"/>
              <a:ext cx="4713225" cy="1546577"/>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Tx/>
                <a:buNone/>
              </a:pPr>
              <a:r>
                <a:rPr lang="en-US" altLang="zh-CN" sz="1800" dirty="0">
                  <a:latin typeface="思源宋体 SemiBold" panose="02020600000000000000" pitchFamily="18" charset="-122"/>
                  <a:ea typeface="思源宋体 SemiBold" panose="02020600000000000000" pitchFamily="18" charset="-122"/>
                </a:rPr>
                <a:t>1</a:t>
              </a:r>
              <a:r>
                <a:rPr lang="zh-CN" altLang="en-US" sz="1800" dirty="0">
                  <a:latin typeface="思源宋体 SemiBold" panose="02020600000000000000" pitchFamily="18" charset="-122"/>
                  <a:ea typeface="思源宋体 SemiBold" panose="02020600000000000000" pitchFamily="18" charset="-122"/>
                </a:rPr>
                <a:t>．掌握影响农业区位的主要因素。</a:t>
              </a:r>
            </a:p>
            <a:p>
              <a:pPr marL="0" indent="0">
                <a:lnSpc>
                  <a:spcPct val="150000"/>
                </a:lnSpc>
                <a:buFontTx/>
                <a:buNone/>
              </a:pPr>
              <a:r>
                <a:rPr lang="en-US" altLang="zh-CN" sz="1800" dirty="0">
                  <a:latin typeface="思源宋体 SemiBold" panose="02020600000000000000" pitchFamily="18" charset="-122"/>
                  <a:ea typeface="思源宋体 SemiBold" panose="02020600000000000000" pitchFamily="18" charset="-122"/>
                </a:rPr>
                <a:t>2</a:t>
              </a:r>
              <a:r>
                <a:rPr lang="zh-CN" altLang="en-US" sz="1800" dirty="0">
                  <a:latin typeface="思源宋体 SemiBold" panose="02020600000000000000" pitchFamily="18" charset="-122"/>
                  <a:ea typeface="思源宋体 SemiBold" panose="02020600000000000000" pitchFamily="18" charset="-122"/>
                </a:rPr>
                <a:t>．结合实例学会农业区位的分析方法。</a:t>
              </a:r>
            </a:p>
            <a:p>
              <a:pPr marL="0" indent="0">
                <a:lnSpc>
                  <a:spcPct val="150000"/>
                </a:lnSpc>
                <a:buFontTx/>
                <a:buNone/>
              </a:pPr>
              <a:r>
                <a:rPr lang="en-US" altLang="zh-CN" sz="1800" dirty="0">
                  <a:latin typeface="思源宋体 SemiBold" panose="02020600000000000000" pitchFamily="18" charset="-122"/>
                  <a:ea typeface="思源宋体 SemiBold" panose="02020600000000000000" pitchFamily="18" charset="-122"/>
                </a:rPr>
                <a:t>3</a:t>
              </a:r>
              <a:r>
                <a:rPr lang="zh-CN" altLang="en-US" sz="1800" dirty="0">
                  <a:latin typeface="思源宋体 SemiBold" panose="02020600000000000000" pitchFamily="18" charset="-122"/>
                  <a:ea typeface="思源宋体 SemiBold" panose="02020600000000000000" pitchFamily="18" charset="-122"/>
                </a:rPr>
                <a:t>．了解农业地域的形成。</a:t>
              </a:r>
            </a:p>
          </p:txBody>
        </p:sp>
        <p:sp>
          <p:nvSpPr>
            <p:cNvPr id="9" name="矩形: 圆角 8">
              <a:extLst>
                <a:ext uri="{FF2B5EF4-FFF2-40B4-BE49-F238E27FC236}">
                  <a16:creationId xmlns:a16="http://schemas.microsoft.com/office/drawing/2014/main" id="{D7447180-76AC-4F6C-B58D-708BC2B366AF}"/>
                </a:ext>
              </a:extLst>
            </p:cNvPr>
            <p:cNvSpPr/>
            <p:nvPr/>
          </p:nvSpPr>
          <p:spPr>
            <a:xfrm>
              <a:off x="1512277" y="1622634"/>
              <a:ext cx="1629507" cy="422030"/>
            </a:xfrm>
            <a:prstGeom prst="roundRect">
              <a:avLst>
                <a:gd name="adj" fmla="val 50000"/>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字魂35号-经典雅黑" panose="02000000000000000000" pitchFamily="2" charset="-122"/>
                  <a:ea typeface="字魂35号-经典雅黑" panose="02000000000000000000" pitchFamily="2" charset="-122"/>
                </a:rPr>
                <a:t>学习目标</a:t>
              </a:r>
            </a:p>
          </p:txBody>
        </p:sp>
      </p:grpSp>
      <p:grpSp>
        <p:nvGrpSpPr>
          <p:cNvPr id="14" name="组合 13">
            <a:extLst>
              <a:ext uri="{FF2B5EF4-FFF2-40B4-BE49-F238E27FC236}">
                <a16:creationId xmlns:a16="http://schemas.microsoft.com/office/drawing/2014/main" id="{79AC6962-CC66-4C93-9701-603561367DD2}"/>
              </a:ext>
            </a:extLst>
          </p:cNvPr>
          <p:cNvGrpSpPr/>
          <p:nvPr/>
        </p:nvGrpSpPr>
        <p:grpSpPr>
          <a:xfrm>
            <a:off x="5321192" y="3434510"/>
            <a:ext cx="4987681" cy="2566815"/>
            <a:chOff x="5000381" y="2145592"/>
            <a:chExt cx="4987681" cy="2566815"/>
          </a:xfrm>
        </p:grpSpPr>
        <p:sp>
          <p:nvSpPr>
            <p:cNvPr id="4" name="Rectangle 4">
              <a:extLst>
                <a:ext uri="{FF2B5EF4-FFF2-40B4-BE49-F238E27FC236}">
                  <a16:creationId xmlns:a16="http://schemas.microsoft.com/office/drawing/2014/main" id="{39EE19C0-A79B-4E40-9ECE-827BA8297FE9}"/>
                </a:ext>
              </a:extLst>
            </p:cNvPr>
            <p:cNvSpPr>
              <a:spLocks noChangeArrowheads="1"/>
            </p:cNvSpPr>
            <p:nvPr/>
          </p:nvSpPr>
          <p:spPr bwMode="auto">
            <a:xfrm>
              <a:off x="7631449" y="3655526"/>
              <a:ext cx="127470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spAutoFit/>
            </a:bodyPr>
            <a:lstStyle>
              <a:lvl1pPr>
                <a:defRPr sz="2400" b="1">
                  <a:solidFill>
                    <a:srgbClr val="FF0000"/>
                  </a:solidFill>
                  <a:latin typeface="Times New Roman" panose="02020603050405020304" pitchFamily="18" charset="0"/>
                  <a:ea typeface="宋体" panose="02010600030101010101" pitchFamily="2" charset="-122"/>
                </a:defRPr>
              </a:lvl1pPr>
              <a:lvl2pPr marL="742950" indent="-285750">
                <a:defRPr sz="2400" b="1">
                  <a:solidFill>
                    <a:srgbClr val="FF0000"/>
                  </a:solidFill>
                  <a:latin typeface="Times New Roman" panose="02020603050405020304" pitchFamily="18" charset="0"/>
                  <a:ea typeface="宋体" panose="02010600030101010101" pitchFamily="2" charset="-122"/>
                </a:defRPr>
              </a:lvl2pPr>
              <a:lvl3pPr marL="1143000" indent="-228600">
                <a:defRPr sz="2400" b="1">
                  <a:solidFill>
                    <a:srgbClr val="FF0000"/>
                  </a:solidFill>
                  <a:latin typeface="Times New Roman" panose="02020603050405020304" pitchFamily="18" charset="0"/>
                  <a:ea typeface="宋体" panose="02010600030101010101" pitchFamily="2" charset="-122"/>
                </a:defRPr>
              </a:lvl3pPr>
              <a:lvl4pPr marL="1600200" indent="-228600">
                <a:defRPr sz="2400" b="1">
                  <a:solidFill>
                    <a:srgbClr val="FF0000"/>
                  </a:solidFill>
                  <a:latin typeface="Times New Roman" panose="02020603050405020304" pitchFamily="18" charset="0"/>
                  <a:ea typeface="宋体" panose="02010600030101010101" pitchFamily="2" charset="-122"/>
                </a:defRPr>
              </a:lvl4pPr>
              <a:lvl5pPr marL="2057400" indent="-228600">
                <a:defRPr sz="2400" b="1">
                  <a:solidFill>
                    <a:srgbClr val="FF0000"/>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9pPr>
            </a:lstStyle>
            <a:p>
              <a:r>
                <a:rPr lang="zh-CN" altLang="en-US" sz="2000" b="0" dirty="0">
                  <a:solidFill>
                    <a:srgbClr val="FA9811"/>
                  </a:solidFill>
                  <a:latin typeface="思源宋体 Heavy" panose="02020900000000000000" pitchFamily="18" charset="-122"/>
                  <a:ea typeface="思源宋体 Heavy" panose="02020900000000000000" pitchFamily="18" charset="-122"/>
                </a:rPr>
                <a:t>地理位置 </a:t>
              </a:r>
            </a:p>
          </p:txBody>
        </p:sp>
        <p:sp>
          <p:nvSpPr>
            <p:cNvPr id="5" name="Rectangle 5">
              <a:extLst>
                <a:ext uri="{FF2B5EF4-FFF2-40B4-BE49-F238E27FC236}">
                  <a16:creationId xmlns:a16="http://schemas.microsoft.com/office/drawing/2014/main" id="{A580EADA-4E5F-4D79-86D7-93E981265720}"/>
                </a:ext>
              </a:extLst>
            </p:cNvPr>
            <p:cNvSpPr>
              <a:spLocks noChangeArrowheads="1"/>
            </p:cNvSpPr>
            <p:nvPr/>
          </p:nvSpPr>
          <p:spPr bwMode="auto">
            <a:xfrm>
              <a:off x="8303972" y="4195689"/>
              <a:ext cx="127470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spAutoFit/>
            </a:bodyPr>
            <a:lstStyle>
              <a:lvl1pPr>
                <a:defRPr sz="2400" b="1">
                  <a:solidFill>
                    <a:srgbClr val="FF0000"/>
                  </a:solidFill>
                  <a:latin typeface="Times New Roman" panose="02020603050405020304" pitchFamily="18" charset="0"/>
                  <a:ea typeface="宋体" panose="02010600030101010101" pitchFamily="2" charset="-122"/>
                </a:defRPr>
              </a:lvl1pPr>
              <a:lvl2pPr marL="742950" indent="-285750">
                <a:defRPr sz="2400" b="1">
                  <a:solidFill>
                    <a:srgbClr val="FF0000"/>
                  </a:solidFill>
                  <a:latin typeface="Times New Roman" panose="02020603050405020304" pitchFamily="18" charset="0"/>
                  <a:ea typeface="宋体" panose="02010600030101010101" pitchFamily="2" charset="-122"/>
                </a:defRPr>
              </a:lvl2pPr>
              <a:lvl3pPr marL="1143000" indent="-228600">
                <a:defRPr sz="2400" b="1">
                  <a:solidFill>
                    <a:srgbClr val="FF0000"/>
                  </a:solidFill>
                  <a:latin typeface="Times New Roman" panose="02020603050405020304" pitchFamily="18" charset="0"/>
                  <a:ea typeface="宋体" panose="02010600030101010101" pitchFamily="2" charset="-122"/>
                </a:defRPr>
              </a:lvl3pPr>
              <a:lvl4pPr marL="1600200" indent="-228600">
                <a:defRPr sz="2400" b="1">
                  <a:solidFill>
                    <a:srgbClr val="FF0000"/>
                  </a:solidFill>
                  <a:latin typeface="Times New Roman" panose="02020603050405020304" pitchFamily="18" charset="0"/>
                  <a:ea typeface="宋体" panose="02010600030101010101" pitchFamily="2" charset="-122"/>
                </a:defRPr>
              </a:lvl4pPr>
              <a:lvl5pPr marL="2057400" indent="-228600">
                <a:defRPr sz="2400" b="1">
                  <a:solidFill>
                    <a:srgbClr val="FF0000"/>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9pPr>
            </a:lstStyle>
            <a:p>
              <a:r>
                <a:rPr lang="zh-CN" altLang="en-US" sz="2000" b="0">
                  <a:solidFill>
                    <a:srgbClr val="FA9811"/>
                  </a:solidFill>
                  <a:latin typeface="思源宋体 Heavy" panose="02020900000000000000" pitchFamily="18" charset="-122"/>
                  <a:ea typeface="思源宋体 Heavy" panose="02020900000000000000" pitchFamily="18" charset="-122"/>
                </a:rPr>
                <a:t>相互联系 </a:t>
              </a:r>
            </a:p>
          </p:txBody>
        </p:sp>
        <p:grpSp>
          <p:nvGrpSpPr>
            <p:cNvPr id="11" name="组合 10">
              <a:extLst>
                <a:ext uri="{FF2B5EF4-FFF2-40B4-BE49-F238E27FC236}">
                  <a16:creationId xmlns:a16="http://schemas.microsoft.com/office/drawing/2014/main" id="{6512E22E-38C3-4DC8-8F25-751BC459D633}"/>
                </a:ext>
              </a:extLst>
            </p:cNvPr>
            <p:cNvGrpSpPr/>
            <p:nvPr/>
          </p:nvGrpSpPr>
          <p:grpSpPr>
            <a:xfrm>
              <a:off x="5000381" y="2145592"/>
              <a:ext cx="4987681" cy="2566815"/>
              <a:chOff x="1512277" y="1622634"/>
              <a:chExt cx="4987681" cy="2566815"/>
            </a:xfrm>
          </p:grpSpPr>
          <p:sp>
            <p:nvSpPr>
              <p:cNvPr id="12" name="Rectangle 2">
                <a:extLst>
                  <a:ext uri="{FF2B5EF4-FFF2-40B4-BE49-F238E27FC236}">
                    <a16:creationId xmlns:a16="http://schemas.microsoft.com/office/drawing/2014/main" id="{9C234BF1-41D0-4D26-A3B4-A7CBD5F41AD6}"/>
                  </a:ext>
                </a:extLst>
              </p:cNvPr>
              <p:cNvSpPr txBox="1">
                <a:spLocks noChangeArrowheads="1"/>
              </p:cNvSpPr>
              <p:nvPr/>
            </p:nvSpPr>
            <p:spPr>
              <a:xfrm>
                <a:off x="1786732" y="2099133"/>
                <a:ext cx="4713226" cy="2090316"/>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Tx/>
                  <a:buNone/>
                </a:pPr>
                <a:r>
                  <a:rPr lang="zh-CN" altLang="en-US" sz="1800" dirty="0">
                    <a:latin typeface="思源宋体 SemiBold" panose="02020600000000000000" pitchFamily="18" charset="-122"/>
                    <a:ea typeface="思源宋体 SemiBold" panose="02020600000000000000" pitchFamily="18" charset="-122"/>
                  </a:rPr>
                  <a:t>一、农业区位因素及其变化</a:t>
                </a:r>
              </a:p>
              <a:p>
                <a:pPr marL="0" indent="0">
                  <a:lnSpc>
                    <a:spcPct val="150000"/>
                  </a:lnSpc>
                  <a:buFontTx/>
                  <a:buNone/>
                </a:pPr>
                <a:r>
                  <a:rPr lang="en-US" altLang="zh-CN" sz="1800" dirty="0">
                    <a:latin typeface="思源宋体 SemiBold" panose="02020600000000000000" pitchFamily="18" charset="-122"/>
                    <a:ea typeface="思源宋体 SemiBold" panose="02020600000000000000" pitchFamily="18" charset="-122"/>
                  </a:rPr>
                  <a:t>1</a:t>
                </a:r>
                <a:r>
                  <a:rPr lang="zh-CN" altLang="en-US" sz="1800" dirty="0">
                    <a:latin typeface="思源宋体 SemiBold" panose="02020600000000000000" pitchFamily="18" charset="-122"/>
                    <a:ea typeface="思源宋体 SemiBold" panose="02020600000000000000" pitchFamily="18" charset="-122"/>
                  </a:rPr>
                  <a:t>．农业区位的含义：</a:t>
                </a:r>
              </a:p>
              <a:p>
                <a:pPr marL="0" indent="0">
                  <a:lnSpc>
                    <a:spcPct val="150000"/>
                  </a:lnSpc>
                  <a:buFontTx/>
                  <a:buNone/>
                </a:pPr>
                <a:r>
                  <a:rPr lang="en-US" altLang="zh-CN" sz="1800" dirty="0">
                    <a:latin typeface="思源宋体 SemiBold" panose="02020600000000000000" pitchFamily="18" charset="-122"/>
                    <a:ea typeface="思源宋体 SemiBold" panose="02020600000000000000" pitchFamily="18" charset="-122"/>
                  </a:rPr>
                  <a:t>(1)</a:t>
                </a:r>
                <a:r>
                  <a:rPr lang="zh-CN" altLang="en-US" sz="1800" dirty="0">
                    <a:latin typeface="思源宋体 SemiBold" panose="02020600000000000000" pitchFamily="18" charset="-122"/>
                    <a:ea typeface="思源宋体 SemiBold" panose="02020600000000000000" pitchFamily="18" charset="-122"/>
                  </a:rPr>
                  <a:t>农业生产所选定的</a:t>
                </a:r>
                <a:r>
                  <a:rPr lang="en-US" altLang="zh-CN" sz="1800" dirty="0">
                    <a:latin typeface="思源宋体 SemiBold" panose="02020600000000000000" pitchFamily="18" charset="-122"/>
                    <a:ea typeface="思源宋体 SemiBold" panose="02020600000000000000" pitchFamily="18" charset="-122"/>
                  </a:rPr>
                  <a:t>___________</a:t>
                </a:r>
                <a:r>
                  <a:rPr lang="zh-CN" altLang="en-US" sz="1800" dirty="0">
                    <a:latin typeface="思源宋体 SemiBold" panose="02020600000000000000" pitchFamily="18" charset="-122"/>
                    <a:ea typeface="思源宋体 SemiBold" panose="02020600000000000000" pitchFamily="18" charset="-122"/>
                  </a:rPr>
                  <a:t>。</a:t>
                </a:r>
              </a:p>
              <a:p>
                <a:pPr marL="0" indent="0">
                  <a:lnSpc>
                    <a:spcPct val="150000"/>
                  </a:lnSpc>
                  <a:buFontTx/>
                  <a:buNone/>
                </a:pPr>
                <a:r>
                  <a:rPr lang="en-US" altLang="zh-CN" sz="1800" dirty="0">
                    <a:latin typeface="思源宋体 SemiBold" panose="02020600000000000000" pitchFamily="18" charset="-122"/>
                    <a:ea typeface="思源宋体 SemiBold" panose="02020600000000000000" pitchFamily="18" charset="-122"/>
                  </a:rPr>
                  <a:t>(2)</a:t>
                </a:r>
                <a:r>
                  <a:rPr lang="zh-CN" altLang="en-US" sz="1800" dirty="0">
                    <a:latin typeface="思源宋体 SemiBold" panose="02020600000000000000" pitchFamily="18" charset="-122"/>
                    <a:ea typeface="思源宋体 SemiBold" panose="02020600000000000000" pitchFamily="18" charset="-122"/>
                  </a:rPr>
                  <a:t>农业与地理环境各因素的</a:t>
                </a:r>
                <a:r>
                  <a:rPr lang="en-US" altLang="zh-CN" sz="1800" dirty="0">
                    <a:latin typeface="思源宋体 SemiBold" panose="02020600000000000000" pitchFamily="18" charset="-122"/>
                    <a:ea typeface="思源宋体 SemiBold" panose="02020600000000000000" pitchFamily="18" charset="-122"/>
                  </a:rPr>
                  <a:t>___________</a:t>
                </a:r>
                <a:r>
                  <a:rPr lang="zh-CN" altLang="en-US" sz="1800" dirty="0">
                    <a:latin typeface="思源宋体 SemiBold" panose="02020600000000000000" pitchFamily="18" charset="-122"/>
                    <a:ea typeface="思源宋体 SemiBold" panose="02020600000000000000" pitchFamily="18" charset="-122"/>
                  </a:rPr>
                  <a:t>。</a:t>
                </a:r>
              </a:p>
            </p:txBody>
          </p:sp>
          <p:sp>
            <p:nvSpPr>
              <p:cNvPr id="13" name="矩形: 圆角 12">
                <a:extLst>
                  <a:ext uri="{FF2B5EF4-FFF2-40B4-BE49-F238E27FC236}">
                    <a16:creationId xmlns:a16="http://schemas.microsoft.com/office/drawing/2014/main" id="{EE0B854B-F94D-4D6F-BAE2-C08AA6C106AE}"/>
                  </a:ext>
                </a:extLst>
              </p:cNvPr>
              <p:cNvSpPr/>
              <p:nvPr/>
            </p:nvSpPr>
            <p:spPr>
              <a:xfrm>
                <a:off x="1512277" y="1622634"/>
                <a:ext cx="1629507" cy="422030"/>
              </a:xfrm>
              <a:prstGeom prst="roundRect">
                <a:avLst>
                  <a:gd name="adj" fmla="val 50000"/>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字魂35号-经典雅黑" panose="02000000000000000000" pitchFamily="2" charset="-122"/>
                    <a:ea typeface="字魂35号-经典雅黑" panose="02000000000000000000" pitchFamily="2" charset="-122"/>
                  </a:rPr>
                  <a:t>自主学习</a:t>
                </a:r>
              </a:p>
            </p:txBody>
          </p:sp>
        </p:grpSp>
      </p:grpSp>
      <p:pic>
        <p:nvPicPr>
          <p:cNvPr id="15" name="图片 14">
            <a:extLst>
              <a:ext uri="{FF2B5EF4-FFF2-40B4-BE49-F238E27FC236}">
                <a16:creationId xmlns:a16="http://schemas.microsoft.com/office/drawing/2014/main" id="{34A98759-726E-40A9-9DB6-826A049DD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3127" y="3920548"/>
            <a:ext cx="2861225" cy="2004214"/>
          </a:xfrm>
          <a:prstGeom prst="rect">
            <a:avLst/>
          </a:prstGeom>
        </p:spPr>
      </p:pic>
    </p:spTree>
    <p:extLst>
      <p:ext uri="{BB962C8B-B14F-4D97-AF65-F5344CB8AC3E}">
        <p14:creationId xmlns:p14="http://schemas.microsoft.com/office/powerpoint/2010/main" val="232673694"/>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AF880A1-B1DB-414F-828B-CA4AB3704814}"/>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课前新知预习</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sp>
        <p:nvSpPr>
          <p:cNvPr id="3" name="Rectangle 2">
            <a:extLst>
              <a:ext uri="{FF2B5EF4-FFF2-40B4-BE49-F238E27FC236}">
                <a16:creationId xmlns:a16="http://schemas.microsoft.com/office/drawing/2014/main" id="{56F89CCD-F6DA-45A3-81E6-28F181403C46}"/>
              </a:ext>
            </a:extLst>
          </p:cNvPr>
          <p:cNvSpPr txBox="1">
            <a:spLocks noChangeArrowheads="1"/>
          </p:cNvSpPr>
          <p:nvPr/>
        </p:nvSpPr>
        <p:spPr>
          <a:xfrm>
            <a:off x="1649929" y="1658960"/>
            <a:ext cx="2929970"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Tx/>
              <a:buNone/>
            </a:pPr>
            <a:r>
              <a:rPr lang="en-US" altLang="zh-CN" sz="2400" dirty="0">
                <a:latin typeface="思源宋体 Heavy" panose="02020900000000000000" pitchFamily="18" charset="-122"/>
                <a:ea typeface="思源宋体 Heavy" panose="02020900000000000000" pitchFamily="18" charset="-122"/>
              </a:rPr>
              <a:t>2</a:t>
            </a:r>
            <a:r>
              <a:rPr lang="zh-CN" altLang="en-US" sz="2400" dirty="0">
                <a:latin typeface="思源宋体 Heavy" panose="02020900000000000000" pitchFamily="18" charset="-122"/>
                <a:ea typeface="思源宋体 Heavy" panose="02020900000000000000" pitchFamily="18" charset="-122"/>
              </a:rPr>
              <a:t>．主要区位因素：</a:t>
            </a:r>
          </a:p>
        </p:txBody>
      </p:sp>
      <p:grpSp>
        <p:nvGrpSpPr>
          <p:cNvPr id="29" name="组合 28">
            <a:extLst>
              <a:ext uri="{FF2B5EF4-FFF2-40B4-BE49-F238E27FC236}">
                <a16:creationId xmlns:a16="http://schemas.microsoft.com/office/drawing/2014/main" id="{FD213DD1-6756-43BE-A8CD-D9A901C0BD6F}"/>
              </a:ext>
            </a:extLst>
          </p:cNvPr>
          <p:cNvGrpSpPr/>
          <p:nvPr/>
        </p:nvGrpSpPr>
        <p:grpSpPr>
          <a:xfrm>
            <a:off x="3201035" y="2362757"/>
            <a:ext cx="6528181" cy="3048649"/>
            <a:chOff x="3201035" y="2362757"/>
            <a:chExt cx="6528181" cy="3048649"/>
          </a:xfrm>
        </p:grpSpPr>
        <p:sp>
          <p:nvSpPr>
            <p:cNvPr id="10" name="矩形: 圆角 9">
              <a:extLst>
                <a:ext uri="{FF2B5EF4-FFF2-40B4-BE49-F238E27FC236}">
                  <a16:creationId xmlns:a16="http://schemas.microsoft.com/office/drawing/2014/main" id="{F775AAA3-9BD4-4C9F-8CE3-E12ACE93DB71}"/>
                </a:ext>
              </a:extLst>
            </p:cNvPr>
            <p:cNvSpPr/>
            <p:nvPr/>
          </p:nvSpPr>
          <p:spPr>
            <a:xfrm>
              <a:off x="5987003" y="2414016"/>
              <a:ext cx="475488" cy="2971800"/>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思源宋体 SemiBold" panose="02020600000000000000" pitchFamily="18" charset="-122"/>
                  <a:ea typeface="思源宋体 SemiBold" panose="02020600000000000000" pitchFamily="18" charset="-122"/>
                </a:rPr>
                <a:t>主要区位因素</a:t>
              </a:r>
            </a:p>
          </p:txBody>
        </p:sp>
        <p:sp>
          <p:nvSpPr>
            <p:cNvPr id="11" name="矩形: 圆角 10">
              <a:extLst>
                <a:ext uri="{FF2B5EF4-FFF2-40B4-BE49-F238E27FC236}">
                  <a16:creationId xmlns:a16="http://schemas.microsoft.com/office/drawing/2014/main" id="{14867B29-A14D-4B3B-BE7C-1EAAA1533BBD}"/>
                </a:ext>
              </a:extLst>
            </p:cNvPr>
            <p:cNvSpPr/>
            <p:nvPr/>
          </p:nvSpPr>
          <p:spPr>
            <a:xfrm>
              <a:off x="5084699" y="2414016"/>
              <a:ext cx="475488" cy="2971800"/>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思源宋体 SemiBold" panose="02020600000000000000" pitchFamily="18" charset="-122"/>
                  <a:ea typeface="思源宋体 SemiBold" panose="02020600000000000000" pitchFamily="18" charset="-122"/>
                </a:rPr>
                <a:t>自然因素</a:t>
              </a:r>
            </a:p>
          </p:txBody>
        </p:sp>
        <p:sp>
          <p:nvSpPr>
            <p:cNvPr id="12" name="矩形: 圆角 11">
              <a:extLst>
                <a:ext uri="{FF2B5EF4-FFF2-40B4-BE49-F238E27FC236}">
                  <a16:creationId xmlns:a16="http://schemas.microsoft.com/office/drawing/2014/main" id="{559FEA73-94FB-498D-9B19-C64CAC9F9E88}"/>
                </a:ext>
              </a:extLst>
            </p:cNvPr>
            <p:cNvSpPr/>
            <p:nvPr/>
          </p:nvSpPr>
          <p:spPr>
            <a:xfrm>
              <a:off x="6889306" y="2414016"/>
              <a:ext cx="475488" cy="2971800"/>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思源宋体 SemiBold" panose="02020600000000000000" pitchFamily="18" charset="-122"/>
                  <a:ea typeface="思源宋体 SemiBold" panose="02020600000000000000" pitchFamily="18" charset="-122"/>
                </a:rPr>
                <a:t>社会经济因素</a:t>
              </a:r>
            </a:p>
          </p:txBody>
        </p:sp>
        <p:cxnSp>
          <p:nvCxnSpPr>
            <p:cNvPr id="14" name="直接箭头连接符 13">
              <a:extLst>
                <a:ext uri="{FF2B5EF4-FFF2-40B4-BE49-F238E27FC236}">
                  <a16:creationId xmlns:a16="http://schemas.microsoft.com/office/drawing/2014/main" id="{104878A3-37E9-461D-8BCD-298AC773AA5C}"/>
                </a:ext>
              </a:extLst>
            </p:cNvPr>
            <p:cNvCxnSpPr>
              <a:stCxn id="11" idx="3"/>
              <a:endCxn id="10" idx="1"/>
            </p:cNvCxnSpPr>
            <p:nvPr/>
          </p:nvCxnSpPr>
          <p:spPr>
            <a:xfrm>
              <a:off x="5560187" y="3899916"/>
              <a:ext cx="426816" cy="0"/>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1EAAD601-F52B-452B-94D4-14D3CB552327}"/>
                </a:ext>
              </a:extLst>
            </p:cNvPr>
            <p:cNvCxnSpPr>
              <a:stCxn id="12" idx="1"/>
              <a:endCxn id="10" idx="3"/>
            </p:cNvCxnSpPr>
            <p:nvPr/>
          </p:nvCxnSpPr>
          <p:spPr>
            <a:xfrm flipH="1">
              <a:off x="6462491" y="3899916"/>
              <a:ext cx="426815" cy="0"/>
            </a:xfrm>
            <a:prstGeom prst="straightConnector1">
              <a:avLst/>
            </a:prstGeom>
            <a:ln>
              <a:solidFill>
                <a:srgbClr val="FA9811"/>
              </a:solidFill>
              <a:tailEnd type="triangle"/>
            </a:ln>
          </p:spPr>
          <p:style>
            <a:lnRef idx="1">
              <a:schemeClr val="accent1"/>
            </a:lnRef>
            <a:fillRef idx="0">
              <a:schemeClr val="accent1"/>
            </a:fillRef>
            <a:effectRef idx="0">
              <a:schemeClr val="accent1"/>
            </a:effectRef>
            <a:fontRef idx="minor">
              <a:schemeClr val="tx1"/>
            </a:fontRef>
          </p:style>
        </p:cxnSp>
        <p:sp>
          <p:nvSpPr>
            <p:cNvPr id="17" name="左大括号 16">
              <a:extLst>
                <a:ext uri="{FF2B5EF4-FFF2-40B4-BE49-F238E27FC236}">
                  <a16:creationId xmlns:a16="http://schemas.microsoft.com/office/drawing/2014/main" id="{CFBEBF40-2759-49F5-B3A1-DC1ABFE0C775}"/>
                </a:ext>
              </a:extLst>
            </p:cNvPr>
            <p:cNvSpPr/>
            <p:nvPr/>
          </p:nvSpPr>
          <p:spPr>
            <a:xfrm>
              <a:off x="7562818" y="2414016"/>
              <a:ext cx="457581" cy="2971800"/>
            </a:xfrm>
            <a:prstGeom prst="leftBrace">
              <a:avLst/>
            </a:prstGeom>
            <a:ln>
              <a:solidFill>
                <a:srgbClr val="FA981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 name="左大括号 17">
              <a:extLst>
                <a:ext uri="{FF2B5EF4-FFF2-40B4-BE49-F238E27FC236}">
                  <a16:creationId xmlns:a16="http://schemas.microsoft.com/office/drawing/2014/main" id="{E70E3F9B-356E-4C3E-86D6-E10B52EA8036}"/>
                </a:ext>
              </a:extLst>
            </p:cNvPr>
            <p:cNvSpPr/>
            <p:nvPr/>
          </p:nvSpPr>
          <p:spPr>
            <a:xfrm flipH="1">
              <a:off x="4400392" y="2414016"/>
              <a:ext cx="457581" cy="2971800"/>
            </a:xfrm>
            <a:prstGeom prst="leftBrace">
              <a:avLst/>
            </a:prstGeom>
            <a:ln>
              <a:solidFill>
                <a:srgbClr val="FA981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 name="矩形: 圆角 18">
              <a:extLst>
                <a:ext uri="{FF2B5EF4-FFF2-40B4-BE49-F238E27FC236}">
                  <a16:creationId xmlns:a16="http://schemas.microsoft.com/office/drawing/2014/main" id="{9459963E-DF12-4D21-A04B-EB20702C508A}"/>
                </a:ext>
              </a:extLst>
            </p:cNvPr>
            <p:cNvSpPr/>
            <p:nvPr/>
          </p:nvSpPr>
          <p:spPr>
            <a:xfrm>
              <a:off x="3201035" y="2362757"/>
              <a:ext cx="978663" cy="424732"/>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latin typeface="思源宋体 SemiBold" panose="02020600000000000000" pitchFamily="18" charset="-122"/>
                  <a:ea typeface="思源宋体 SemiBold" panose="02020600000000000000" pitchFamily="18" charset="-122"/>
                </a:rPr>
                <a:t>地形</a:t>
              </a:r>
            </a:p>
          </p:txBody>
        </p:sp>
        <p:sp>
          <p:nvSpPr>
            <p:cNvPr id="20" name="矩形: 圆角 19">
              <a:extLst>
                <a:ext uri="{FF2B5EF4-FFF2-40B4-BE49-F238E27FC236}">
                  <a16:creationId xmlns:a16="http://schemas.microsoft.com/office/drawing/2014/main" id="{B911B62E-985E-4047-AF06-1CA21BA64D2A}"/>
                </a:ext>
              </a:extLst>
            </p:cNvPr>
            <p:cNvSpPr/>
            <p:nvPr/>
          </p:nvSpPr>
          <p:spPr>
            <a:xfrm>
              <a:off x="3201035" y="4986674"/>
              <a:ext cx="978663" cy="424732"/>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latin typeface="思源宋体 SemiBold" panose="02020600000000000000" pitchFamily="18" charset="-122"/>
                  <a:ea typeface="思源宋体 SemiBold" panose="02020600000000000000" pitchFamily="18" charset="-122"/>
                </a:rPr>
                <a:t>水源</a:t>
              </a:r>
            </a:p>
          </p:txBody>
        </p:sp>
        <p:sp>
          <p:nvSpPr>
            <p:cNvPr id="21" name="矩形: 圆角 20">
              <a:extLst>
                <a:ext uri="{FF2B5EF4-FFF2-40B4-BE49-F238E27FC236}">
                  <a16:creationId xmlns:a16="http://schemas.microsoft.com/office/drawing/2014/main" id="{E98BD2B0-A07E-4EBA-93F7-1F5D9A830890}"/>
                </a:ext>
              </a:extLst>
            </p:cNvPr>
            <p:cNvSpPr/>
            <p:nvPr/>
          </p:nvSpPr>
          <p:spPr>
            <a:xfrm>
              <a:off x="3201035" y="4112035"/>
              <a:ext cx="978663" cy="424732"/>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latin typeface="思源宋体 SemiBold" panose="02020600000000000000" pitchFamily="18" charset="-122"/>
                  <a:ea typeface="思源宋体 SemiBold" panose="02020600000000000000" pitchFamily="18" charset="-122"/>
                </a:rPr>
                <a:t>土壤</a:t>
              </a:r>
            </a:p>
          </p:txBody>
        </p:sp>
        <p:sp>
          <p:nvSpPr>
            <p:cNvPr id="22" name="矩形: 圆角 21">
              <a:extLst>
                <a:ext uri="{FF2B5EF4-FFF2-40B4-BE49-F238E27FC236}">
                  <a16:creationId xmlns:a16="http://schemas.microsoft.com/office/drawing/2014/main" id="{0C022AD8-76B3-4C35-8F54-0A989018CFC5}"/>
                </a:ext>
              </a:extLst>
            </p:cNvPr>
            <p:cNvSpPr/>
            <p:nvPr/>
          </p:nvSpPr>
          <p:spPr>
            <a:xfrm>
              <a:off x="3201035" y="3237396"/>
              <a:ext cx="978663" cy="424732"/>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latin typeface="思源宋体 SemiBold" panose="02020600000000000000" pitchFamily="18" charset="-122"/>
                  <a:ea typeface="思源宋体 SemiBold" panose="02020600000000000000" pitchFamily="18" charset="-122"/>
                </a:rPr>
                <a:t>气候</a:t>
              </a:r>
            </a:p>
          </p:txBody>
        </p:sp>
        <p:sp>
          <p:nvSpPr>
            <p:cNvPr id="23" name="矩形: 圆角 22">
              <a:extLst>
                <a:ext uri="{FF2B5EF4-FFF2-40B4-BE49-F238E27FC236}">
                  <a16:creationId xmlns:a16="http://schemas.microsoft.com/office/drawing/2014/main" id="{0F9DF177-6C18-4E97-B1D8-4A58270520B3}"/>
                </a:ext>
              </a:extLst>
            </p:cNvPr>
            <p:cNvSpPr/>
            <p:nvPr/>
          </p:nvSpPr>
          <p:spPr>
            <a:xfrm>
              <a:off x="8229918" y="2362757"/>
              <a:ext cx="978663" cy="424732"/>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latin typeface="思源宋体 SemiBold" panose="02020600000000000000" pitchFamily="18" charset="-122"/>
                  <a:ea typeface="思源宋体 SemiBold" panose="02020600000000000000" pitchFamily="18" charset="-122"/>
                </a:rPr>
                <a:t>市场</a:t>
              </a:r>
            </a:p>
          </p:txBody>
        </p:sp>
        <p:sp>
          <p:nvSpPr>
            <p:cNvPr id="24" name="矩形: 圆角 23">
              <a:extLst>
                <a:ext uri="{FF2B5EF4-FFF2-40B4-BE49-F238E27FC236}">
                  <a16:creationId xmlns:a16="http://schemas.microsoft.com/office/drawing/2014/main" id="{7FC69503-76FA-4B30-B1FD-0AE1F26D452C}"/>
                </a:ext>
              </a:extLst>
            </p:cNvPr>
            <p:cNvSpPr/>
            <p:nvPr/>
          </p:nvSpPr>
          <p:spPr>
            <a:xfrm>
              <a:off x="8229918" y="4986674"/>
              <a:ext cx="978663" cy="424732"/>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latin typeface="思源宋体 SemiBold" panose="02020600000000000000" pitchFamily="18" charset="-122"/>
                  <a:ea typeface="思源宋体 SemiBold" panose="02020600000000000000" pitchFamily="18" charset="-122"/>
                </a:rPr>
                <a:t>科技</a:t>
              </a:r>
            </a:p>
          </p:txBody>
        </p:sp>
        <p:sp>
          <p:nvSpPr>
            <p:cNvPr id="25" name="矩形: 圆角 24">
              <a:extLst>
                <a:ext uri="{FF2B5EF4-FFF2-40B4-BE49-F238E27FC236}">
                  <a16:creationId xmlns:a16="http://schemas.microsoft.com/office/drawing/2014/main" id="{47DF08D4-6C38-428A-A93F-34B01A0CD658}"/>
                </a:ext>
              </a:extLst>
            </p:cNvPr>
            <p:cNvSpPr/>
            <p:nvPr/>
          </p:nvSpPr>
          <p:spPr>
            <a:xfrm>
              <a:off x="8229918" y="3674715"/>
              <a:ext cx="978663" cy="424732"/>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latin typeface="思源宋体 SemiBold" panose="02020600000000000000" pitchFamily="18" charset="-122"/>
                  <a:ea typeface="思源宋体 SemiBold" panose="02020600000000000000" pitchFamily="18" charset="-122"/>
                </a:rPr>
                <a:t>政策</a:t>
              </a:r>
            </a:p>
          </p:txBody>
        </p:sp>
        <p:sp>
          <p:nvSpPr>
            <p:cNvPr id="26" name="矩形: 圆角 25">
              <a:extLst>
                <a:ext uri="{FF2B5EF4-FFF2-40B4-BE49-F238E27FC236}">
                  <a16:creationId xmlns:a16="http://schemas.microsoft.com/office/drawing/2014/main" id="{E8F338DA-898D-4DE5-95C7-676E0596FC81}"/>
                </a:ext>
              </a:extLst>
            </p:cNvPr>
            <p:cNvSpPr/>
            <p:nvPr/>
          </p:nvSpPr>
          <p:spPr>
            <a:xfrm>
              <a:off x="8229918" y="3018736"/>
              <a:ext cx="1298130" cy="424732"/>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latin typeface="思源宋体 SemiBold" panose="02020600000000000000" pitchFamily="18" charset="-122"/>
                  <a:ea typeface="思源宋体 SemiBold" panose="02020600000000000000" pitchFamily="18" charset="-122"/>
                </a:rPr>
                <a:t>劳动力</a:t>
              </a:r>
            </a:p>
          </p:txBody>
        </p:sp>
        <p:sp>
          <p:nvSpPr>
            <p:cNvPr id="28" name="矩形: 圆角 27">
              <a:extLst>
                <a:ext uri="{FF2B5EF4-FFF2-40B4-BE49-F238E27FC236}">
                  <a16:creationId xmlns:a16="http://schemas.microsoft.com/office/drawing/2014/main" id="{27C7FFE2-2C51-47FB-A8C6-82C05470A390}"/>
                </a:ext>
              </a:extLst>
            </p:cNvPr>
            <p:cNvSpPr/>
            <p:nvPr/>
          </p:nvSpPr>
          <p:spPr>
            <a:xfrm>
              <a:off x="8218423" y="4330694"/>
              <a:ext cx="1510793" cy="424732"/>
            </a:xfrm>
            <a:prstGeom prst="roundRect">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400" dirty="0">
                  <a:latin typeface="思源宋体 SemiBold" panose="02020600000000000000" pitchFamily="18" charset="-122"/>
                  <a:ea typeface="思源宋体 SemiBold" panose="02020600000000000000" pitchFamily="18" charset="-122"/>
                </a:rPr>
                <a:t>交通运输</a:t>
              </a:r>
            </a:p>
          </p:txBody>
        </p:sp>
      </p:grpSp>
    </p:spTree>
    <p:extLst>
      <p:ext uri="{BB962C8B-B14F-4D97-AF65-F5344CB8AC3E}">
        <p14:creationId xmlns:p14="http://schemas.microsoft.com/office/powerpoint/2010/main" val="3667994588"/>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774F9226-E0BF-494E-88E3-2E27EE524F27}"/>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课前新知预习</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sp>
        <p:nvSpPr>
          <p:cNvPr id="3" name="Rectangle 2">
            <a:extLst>
              <a:ext uri="{FF2B5EF4-FFF2-40B4-BE49-F238E27FC236}">
                <a16:creationId xmlns:a16="http://schemas.microsoft.com/office/drawing/2014/main" id="{6632862B-482C-40B6-A1D0-86FFF79F88A5}"/>
              </a:ext>
            </a:extLst>
          </p:cNvPr>
          <p:cNvSpPr txBox="1">
            <a:spLocks noChangeArrowheads="1"/>
          </p:cNvSpPr>
          <p:nvPr/>
        </p:nvSpPr>
        <p:spPr>
          <a:xfrm>
            <a:off x="1601483" y="1686429"/>
            <a:ext cx="8280400" cy="3875100"/>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Tx/>
              <a:buNone/>
            </a:pPr>
            <a:r>
              <a:rPr lang="en-US" altLang="zh-CN" sz="2000" dirty="0">
                <a:latin typeface="思源宋体 SemiBold" panose="02020600000000000000" pitchFamily="18" charset="-122"/>
                <a:ea typeface="思源宋体 SemiBold" panose="02020600000000000000" pitchFamily="18" charset="-122"/>
              </a:rPr>
              <a:t>3</a:t>
            </a:r>
            <a:r>
              <a:rPr lang="zh-CN" altLang="en-US" sz="2000" dirty="0">
                <a:latin typeface="思源宋体 SemiBold" panose="02020600000000000000" pitchFamily="18" charset="-122"/>
                <a:ea typeface="思源宋体 SemiBold" panose="02020600000000000000" pitchFamily="18" charset="-122"/>
              </a:rPr>
              <a:t>．区位因素的变化：</a:t>
            </a:r>
            <a:r>
              <a:rPr lang="en-US" altLang="zh-CN" sz="2000" dirty="0">
                <a:latin typeface="思源宋体 SemiBold" panose="02020600000000000000" pitchFamily="18" charset="-122"/>
                <a:ea typeface="思源宋体 SemiBold" panose="02020600000000000000" pitchFamily="18" charset="-122"/>
              </a:rPr>
              <a:t>_____</a:t>
            </a:r>
            <a:r>
              <a:rPr lang="zh-CN" altLang="en-US" sz="2000" dirty="0">
                <a:latin typeface="思源宋体 SemiBold" panose="02020600000000000000" pitchFamily="18" charset="-122"/>
                <a:ea typeface="思源宋体 SemiBold" panose="02020600000000000000" pitchFamily="18" charset="-122"/>
              </a:rPr>
              <a:t>因素较稳定，</a:t>
            </a:r>
            <a:r>
              <a:rPr lang="en-US" altLang="zh-CN" sz="2000" dirty="0">
                <a:latin typeface="思源宋体 SemiBold" panose="02020600000000000000" pitchFamily="18" charset="-122"/>
                <a:ea typeface="思源宋体 SemiBold" panose="02020600000000000000" pitchFamily="18" charset="-122"/>
              </a:rPr>
              <a:t>____________</a:t>
            </a:r>
            <a:r>
              <a:rPr lang="zh-CN" altLang="en-US" sz="2000" dirty="0">
                <a:latin typeface="思源宋体 SemiBold" panose="02020600000000000000" pitchFamily="18" charset="-122"/>
                <a:ea typeface="思源宋体 SemiBold" panose="02020600000000000000" pitchFamily="18" charset="-122"/>
              </a:rPr>
              <a:t>因素变化较快。</a:t>
            </a:r>
            <a:endParaRPr lang="en-US" altLang="zh-CN" sz="2000" dirty="0">
              <a:latin typeface="思源宋体 SemiBold" panose="02020600000000000000" pitchFamily="18" charset="-122"/>
              <a:ea typeface="思源宋体 SemiBold" panose="02020600000000000000" pitchFamily="18" charset="-122"/>
            </a:endParaRPr>
          </a:p>
          <a:p>
            <a:pPr marL="0" indent="0">
              <a:lnSpc>
                <a:spcPct val="150000"/>
              </a:lnSpc>
              <a:buFontTx/>
              <a:buNone/>
            </a:pPr>
            <a:endParaRPr lang="zh-CN" altLang="en-US" sz="2000" dirty="0">
              <a:latin typeface="思源宋体 SemiBold" panose="02020600000000000000" pitchFamily="18" charset="-122"/>
              <a:ea typeface="思源宋体 SemiBold" panose="02020600000000000000" pitchFamily="18" charset="-122"/>
            </a:endParaRPr>
          </a:p>
          <a:p>
            <a:pPr marL="0" indent="0">
              <a:lnSpc>
                <a:spcPct val="150000"/>
              </a:lnSpc>
              <a:buFontTx/>
              <a:buNone/>
            </a:pPr>
            <a:r>
              <a:rPr lang="zh-CN" altLang="en-US" sz="2400" dirty="0">
                <a:latin typeface="思源宋体 Heavy" panose="02020900000000000000" pitchFamily="18" charset="-122"/>
                <a:ea typeface="思源宋体 Heavy" panose="02020900000000000000" pitchFamily="18" charset="-122"/>
              </a:rPr>
              <a:t>二、农业地域的形成</a:t>
            </a:r>
          </a:p>
          <a:p>
            <a:pPr marL="0" indent="0">
              <a:lnSpc>
                <a:spcPct val="150000"/>
              </a:lnSpc>
              <a:buFontTx/>
              <a:buNone/>
            </a:pPr>
            <a:r>
              <a:rPr lang="en-US" altLang="zh-CN" sz="2000" dirty="0">
                <a:latin typeface="思源宋体 SemiBold" panose="02020600000000000000" pitchFamily="18" charset="-122"/>
                <a:ea typeface="思源宋体 SemiBold" panose="02020600000000000000" pitchFamily="18" charset="-122"/>
              </a:rPr>
              <a:t>1</a:t>
            </a:r>
            <a:r>
              <a:rPr lang="zh-CN" altLang="en-US" sz="2000" dirty="0">
                <a:latin typeface="思源宋体 SemiBold" panose="02020600000000000000" pitchFamily="18" charset="-122"/>
                <a:ea typeface="思源宋体 SemiBold" panose="02020600000000000000" pitchFamily="18" charset="-122"/>
              </a:rPr>
              <a:t>．概念：农业地域是指在一定</a:t>
            </a:r>
            <a:r>
              <a:rPr lang="en-US" altLang="zh-CN" sz="2000" dirty="0">
                <a:latin typeface="思源宋体 SemiBold" panose="02020600000000000000" pitchFamily="18" charset="-122"/>
                <a:ea typeface="思源宋体 SemiBold" panose="02020600000000000000" pitchFamily="18" charset="-122"/>
              </a:rPr>
              <a:t>______</a:t>
            </a:r>
            <a:r>
              <a:rPr lang="zh-CN" altLang="en-US" sz="2000" dirty="0">
                <a:latin typeface="思源宋体 SemiBold" panose="02020600000000000000" pitchFamily="18" charset="-122"/>
                <a:ea typeface="思源宋体 SemiBold" panose="02020600000000000000" pitchFamily="18" charset="-122"/>
              </a:rPr>
              <a:t>和一定的</a:t>
            </a:r>
            <a:r>
              <a:rPr lang="en-US" altLang="zh-CN" sz="2000" dirty="0">
                <a:latin typeface="思源宋体 SemiBold" panose="02020600000000000000" pitchFamily="18" charset="-122"/>
                <a:ea typeface="思源宋体 SemiBold" panose="02020600000000000000" pitchFamily="18" charset="-122"/>
              </a:rPr>
              <a:t>__________</a:t>
            </a:r>
            <a:r>
              <a:rPr lang="zh-CN" altLang="en-US" sz="2000" dirty="0">
                <a:latin typeface="思源宋体 SemiBold" panose="02020600000000000000" pitchFamily="18" charset="-122"/>
                <a:ea typeface="思源宋体 SemiBold" panose="02020600000000000000" pitchFamily="18" charset="-122"/>
              </a:rPr>
              <a:t>阶段，在自然、社会、经济、科技等条件的综合作用下，形成的</a:t>
            </a:r>
            <a:r>
              <a:rPr lang="en-US" altLang="zh-CN" sz="2000" dirty="0">
                <a:latin typeface="思源宋体 SemiBold" panose="02020600000000000000" pitchFamily="18" charset="-122"/>
                <a:ea typeface="思源宋体 SemiBold" panose="02020600000000000000" pitchFamily="18" charset="-122"/>
              </a:rPr>
              <a:t>______________</a:t>
            </a:r>
            <a:r>
              <a:rPr lang="zh-CN" altLang="en-US" sz="2000" dirty="0">
                <a:latin typeface="思源宋体 SemiBold" panose="02020600000000000000" pitchFamily="18" charset="-122"/>
                <a:ea typeface="思源宋体 SemiBold" panose="02020600000000000000" pitchFamily="18" charset="-122"/>
              </a:rPr>
              <a:t>。</a:t>
            </a:r>
          </a:p>
          <a:p>
            <a:pPr marL="0" indent="0">
              <a:lnSpc>
                <a:spcPct val="150000"/>
              </a:lnSpc>
              <a:buFontTx/>
              <a:buNone/>
            </a:pPr>
            <a:r>
              <a:rPr lang="en-US" altLang="zh-CN" sz="2000" dirty="0">
                <a:latin typeface="思源宋体 SemiBold" panose="02020600000000000000" pitchFamily="18" charset="-122"/>
                <a:ea typeface="思源宋体 SemiBold" panose="02020600000000000000" pitchFamily="18" charset="-122"/>
              </a:rPr>
              <a:t>2</a:t>
            </a:r>
            <a:r>
              <a:rPr lang="zh-CN" altLang="en-US" sz="2000" dirty="0">
                <a:latin typeface="思源宋体 SemiBold" panose="02020600000000000000" pitchFamily="18" charset="-122"/>
                <a:ea typeface="思源宋体 SemiBold" panose="02020600000000000000" pitchFamily="18" charset="-122"/>
              </a:rPr>
              <a:t>．特征：同一农业地域内，</a:t>
            </a:r>
            <a:r>
              <a:rPr lang="en-US" altLang="zh-CN" sz="2000" dirty="0">
                <a:latin typeface="思源宋体 SemiBold" panose="02020600000000000000" pitchFamily="18" charset="-122"/>
                <a:ea typeface="思源宋体 SemiBold" panose="02020600000000000000" pitchFamily="18" charset="-122"/>
              </a:rPr>
              <a:t>______________</a:t>
            </a:r>
            <a:r>
              <a:rPr lang="zh-CN" altLang="en-US" sz="2000" dirty="0">
                <a:latin typeface="思源宋体 SemiBold" panose="02020600000000000000" pitchFamily="18" charset="-122"/>
                <a:ea typeface="思源宋体 SemiBold" panose="02020600000000000000" pitchFamily="18" charset="-122"/>
              </a:rPr>
              <a:t>、结构、经营方式、发展方向等具有相同的特征。</a:t>
            </a:r>
          </a:p>
        </p:txBody>
      </p:sp>
      <p:sp>
        <p:nvSpPr>
          <p:cNvPr id="4" name="Rectangle 3">
            <a:extLst>
              <a:ext uri="{FF2B5EF4-FFF2-40B4-BE49-F238E27FC236}">
                <a16:creationId xmlns:a16="http://schemas.microsoft.com/office/drawing/2014/main" id="{2F7F9947-D496-4604-ABCC-A765F8357300}"/>
              </a:ext>
            </a:extLst>
          </p:cNvPr>
          <p:cNvSpPr>
            <a:spLocks noChangeArrowheads="1"/>
          </p:cNvSpPr>
          <p:nvPr/>
        </p:nvSpPr>
        <p:spPr bwMode="auto">
          <a:xfrm>
            <a:off x="4102158" y="1674952"/>
            <a:ext cx="76335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spAutoFit/>
          </a:bodyPr>
          <a:lstStyle>
            <a:lvl1pPr>
              <a:defRPr sz="2400" b="1">
                <a:solidFill>
                  <a:srgbClr val="FF0000"/>
                </a:solidFill>
                <a:latin typeface="Times New Roman" panose="02020603050405020304" pitchFamily="18" charset="0"/>
                <a:ea typeface="宋体" panose="02010600030101010101" pitchFamily="2" charset="-122"/>
              </a:defRPr>
            </a:lvl1pPr>
            <a:lvl2pPr marL="742950" indent="-285750">
              <a:defRPr sz="2400" b="1">
                <a:solidFill>
                  <a:srgbClr val="FF0000"/>
                </a:solidFill>
                <a:latin typeface="Times New Roman" panose="02020603050405020304" pitchFamily="18" charset="0"/>
                <a:ea typeface="宋体" panose="02010600030101010101" pitchFamily="2" charset="-122"/>
              </a:defRPr>
            </a:lvl2pPr>
            <a:lvl3pPr marL="1143000" indent="-228600">
              <a:defRPr sz="2400" b="1">
                <a:solidFill>
                  <a:srgbClr val="FF0000"/>
                </a:solidFill>
                <a:latin typeface="Times New Roman" panose="02020603050405020304" pitchFamily="18" charset="0"/>
                <a:ea typeface="宋体" panose="02010600030101010101" pitchFamily="2" charset="-122"/>
              </a:defRPr>
            </a:lvl3pPr>
            <a:lvl4pPr marL="1600200" indent="-228600">
              <a:defRPr sz="2400" b="1">
                <a:solidFill>
                  <a:srgbClr val="FF0000"/>
                </a:solidFill>
                <a:latin typeface="Times New Roman" panose="02020603050405020304" pitchFamily="18" charset="0"/>
                <a:ea typeface="宋体" panose="02010600030101010101" pitchFamily="2" charset="-122"/>
              </a:defRPr>
            </a:lvl4pPr>
            <a:lvl5pPr marL="2057400" indent="-228600">
              <a:defRPr sz="2400" b="1">
                <a:solidFill>
                  <a:srgbClr val="FF0000"/>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9pPr>
          </a:lstStyle>
          <a:p>
            <a:pPr algn="ctr"/>
            <a:r>
              <a:rPr lang="zh-CN" altLang="en-US" sz="2000" b="0" dirty="0">
                <a:solidFill>
                  <a:srgbClr val="FA9811"/>
                </a:solidFill>
                <a:latin typeface="思源宋体 SemiBold" panose="02020600000000000000" pitchFamily="18" charset="-122"/>
                <a:ea typeface="思源宋体 SemiBold" panose="02020600000000000000" pitchFamily="18" charset="-122"/>
              </a:rPr>
              <a:t>自然 </a:t>
            </a:r>
          </a:p>
        </p:txBody>
      </p:sp>
      <p:sp>
        <p:nvSpPr>
          <p:cNvPr id="5" name="Rectangle 4">
            <a:extLst>
              <a:ext uri="{FF2B5EF4-FFF2-40B4-BE49-F238E27FC236}">
                <a16:creationId xmlns:a16="http://schemas.microsoft.com/office/drawing/2014/main" id="{9346AFC2-D3A9-41A2-83A6-2BE9698CCFBB}"/>
              </a:ext>
            </a:extLst>
          </p:cNvPr>
          <p:cNvSpPr>
            <a:spLocks noChangeArrowheads="1"/>
          </p:cNvSpPr>
          <p:nvPr/>
        </p:nvSpPr>
        <p:spPr bwMode="auto">
          <a:xfrm>
            <a:off x="6689185" y="1669385"/>
            <a:ext cx="127631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spAutoFit/>
          </a:bodyPr>
          <a:lstStyle>
            <a:lvl1pPr>
              <a:defRPr sz="2400" b="1">
                <a:solidFill>
                  <a:srgbClr val="FF0000"/>
                </a:solidFill>
                <a:latin typeface="Times New Roman" panose="02020603050405020304" pitchFamily="18" charset="0"/>
                <a:ea typeface="宋体" panose="02010600030101010101" pitchFamily="2" charset="-122"/>
              </a:defRPr>
            </a:lvl1pPr>
            <a:lvl2pPr marL="742950" indent="-285750">
              <a:defRPr sz="2400" b="1">
                <a:solidFill>
                  <a:srgbClr val="FF0000"/>
                </a:solidFill>
                <a:latin typeface="Times New Roman" panose="02020603050405020304" pitchFamily="18" charset="0"/>
                <a:ea typeface="宋体" panose="02010600030101010101" pitchFamily="2" charset="-122"/>
              </a:defRPr>
            </a:lvl2pPr>
            <a:lvl3pPr marL="1143000" indent="-228600">
              <a:defRPr sz="2400" b="1">
                <a:solidFill>
                  <a:srgbClr val="FF0000"/>
                </a:solidFill>
                <a:latin typeface="Times New Roman" panose="02020603050405020304" pitchFamily="18" charset="0"/>
                <a:ea typeface="宋体" panose="02010600030101010101" pitchFamily="2" charset="-122"/>
              </a:defRPr>
            </a:lvl3pPr>
            <a:lvl4pPr marL="1600200" indent="-228600">
              <a:defRPr sz="2400" b="1">
                <a:solidFill>
                  <a:srgbClr val="FF0000"/>
                </a:solidFill>
                <a:latin typeface="Times New Roman" panose="02020603050405020304" pitchFamily="18" charset="0"/>
                <a:ea typeface="宋体" panose="02010600030101010101" pitchFamily="2" charset="-122"/>
              </a:defRPr>
            </a:lvl4pPr>
            <a:lvl5pPr marL="2057400" indent="-228600">
              <a:defRPr sz="2400" b="1">
                <a:solidFill>
                  <a:srgbClr val="FF0000"/>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9pPr>
          </a:lstStyle>
          <a:p>
            <a:pPr algn="ctr"/>
            <a:r>
              <a:rPr lang="zh-CN" altLang="en-US" sz="2000" b="0" dirty="0">
                <a:solidFill>
                  <a:srgbClr val="FA9811"/>
                </a:solidFill>
                <a:latin typeface="思源宋体 SemiBold" panose="02020600000000000000" pitchFamily="18" charset="-122"/>
                <a:ea typeface="思源宋体 SemiBold" panose="02020600000000000000" pitchFamily="18" charset="-122"/>
              </a:rPr>
              <a:t>社会经济 </a:t>
            </a:r>
          </a:p>
        </p:txBody>
      </p:sp>
      <p:sp>
        <p:nvSpPr>
          <p:cNvPr id="6" name="Rectangle 5">
            <a:extLst>
              <a:ext uri="{FF2B5EF4-FFF2-40B4-BE49-F238E27FC236}">
                <a16:creationId xmlns:a16="http://schemas.microsoft.com/office/drawing/2014/main" id="{702B8495-7F52-4C4E-86D7-DB8B34FA82CD}"/>
              </a:ext>
            </a:extLst>
          </p:cNvPr>
          <p:cNvSpPr>
            <a:spLocks noChangeArrowheads="1"/>
          </p:cNvSpPr>
          <p:nvPr/>
        </p:nvSpPr>
        <p:spPr bwMode="auto">
          <a:xfrm>
            <a:off x="5184363" y="3509979"/>
            <a:ext cx="76335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spAutoFit/>
          </a:bodyPr>
          <a:lstStyle>
            <a:lvl1pPr>
              <a:defRPr sz="2400" b="1">
                <a:solidFill>
                  <a:srgbClr val="FF0000"/>
                </a:solidFill>
                <a:latin typeface="Times New Roman" panose="02020603050405020304" pitchFamily="18" charset="0"/>
                <a:ea typeface="宋体" panose="02010600030101010101" pitchFamily="2" charset="-122"/>
              </a:defRPr>
            </a:lvl1pPr>
            <a:lvl2pPr marL="742950" indent="-285750">
              <a:defRPr sz="2400" b="1">
                <a:solidFill>
                  <a:srgbClr val="FF0000"/>
                </a:solidFill>
                <a:latin typeface="Times New Roman" panose="02020603050405020304" pitchFamily="18" charset="0"/>
                <a:ea typeface="宋体" panose="02010600030101010101" pitchFamily="2" charset="-122"/>
              </a:defRPr>
            </a:lvl2pPr>
            <a:lvl3pPr marL="1143000" indent="-228600">
              <a:defRPr sz="2400" b="1">
                <a:solidFill>
                  <a:srgbClr val="FF0000"/>
                </a:solidFill>
                <a:latin typeface="Times New Roman" panose="02020603050405020304" pitchFamily="18" charset="0"/>
                <a:ea typeface="宋体" panose="02010600030101010101" pitchFamily="2" charset="-122"/>
              </a:defRPr>
            </a:lvl3pPr>
            <a:lvl4pPr marL="1600200" indent="-228600">
              <a:defRPr sz="2400" b="1">
                <a:solidFill>
                  <a:srgbClr val="FF0000"/>
                </a:solidFill>
                <a:latin typeface="Times New Roman" panose="02020603050405020304" pitchFamily="18" charset="0"/>
                <a:ea typeface="宋体" panose="02010600030101010101" pitchFamily="2" charset="-122"/>
              </a:defRPr>
            </a:lvl4pPr>
            <a:lvl5pPr marL="2057400" indent="-228600">
              <a:defRPr sz="2400" b="1">
                <a:solidFill>
                  <a:srgbClr val="FF0000"/>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9pPr>
          </a:lstStyle>
          <a:p>
            <a:pPr algn="ctr"/>
            <a:r>
              <a:rPr lang="zh-CN" altLang="en-US" sz="2000" b="0" dirty="0">
                <a:solidFill>
                  <a:srgbClr val="FA9811"/>
                </a:solidFill>
                <a:latin typeface="思源宋体 SemiBold" panose="02020600000000000000" pitchFamily="18" charset="-122"/>
                <a:ea typeface="思源宋体 SemiBold" panose="02020600000000000000" pitchFamily="18" charset="-122"/>
              </a:rPr>
              <a:t>地域 </a:t>
            </a:r>
          </a:p>
        </p:txBody>
      </p:sp>
      <p:sp>
        <p:nvSpPr>
          <p:cNvPr id="7" name="Rectangle 6">
            <a:extLst>
              <a:ext uri="{FF2B5EF4-FFF2-40B4-BE49-F238E27FC236}">
                <a16:creationId xmlns:a16="http://schemas.microsoft.com/office/drawing/2014/main" id="{72BE4192-FD14-4D95-8234-9939947D9668}"/>
              </a:ext>
            </a:extLst>
          </p:cNvPr>
          <p:cNvSpPr>
            <a:spLocks noChangeArrowheads="1"/>
          </p:cNvSpPr>
          <p:nvPr/>
        </p:nvSpPr>
        <p:spPr bwMode="auto">
          <a:xfrm>
            <a:off x="7094305" y="3528105"/>
            <a:ext cx="127631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spAutoFit/>
          </a:bodyPr>
          <a:lstStyle>
            <a:lvl1pPr>
              <a:defRPr sz="2400" b="1">
                <a:solidFill>
                  <a:srgbClr val="FF0000"/>
                </a:solidFill>
                <a:latin typeface="Times New Roman" panose="02020603050405020304" pitchFamily="18" charset="0"/>
                <a:ea typeface="宋体" panose="02010600030101010101" pitchFamily="2" charset="-122"/>
              </a:defRPr>
            </a:lvl1pPr>
            <a:lvl2pPr marL="742950" indent="-285750">
              <a:defRPr sz="2400" b="1">
                <a:solidFill>
                  <a:srgbClr val="FF0000"/>
                </a:solidFill>
                <a:latin typeface="Times New Roman" panose="02020603050405020304" pitchFamily="18" charset="0"/>
                <a:ea typeface="宋体" panose="02010600030101010101" pitchFamily="2" charset="-122"/>
              </a:defRPr>
            </a:lvl2pPr>
            <a:lvl3pPr marL="1143000" indent="-228600">
              <a:defRPr sz="2400" b="1">
                <a:solidFill>
                  <a:srgbClr val="FF0000"/>
                </a:solidFill>
                <a:latin typeface="Times New Roman" panose="02020603050405020304" pitchFamily="18" charset="0"/>
                <a:ea typeface="宋体" panose="02010600030101010101" pitchFamily="2" charset="-122"/>
              </a:defRPr>
            </a:lvl3pPr>
            <a:lvl4pPr marL="1600200" indent="-228600">
              <a:defRPr sz="2400" b="1">
                <a:solidFill>
                  <a:srgbClr val="FF0000"/>
                </a:solidFill>
                <a:latin typeface="Times New Roman" panose="02020603050405020304" pitchFamily="18" charset="0"/>
                <a:ea typeface="宋体" panose="02010600030101010101" pitchFamily="2" charset="-122"/>
              </a:defRPr>
            </a:lvl4pPr>
            <a:lvl5pPr marL="2057400" indent="-228600">
              <a:defRPr sz="2400" b="1">
                <a:solidFill>
                  <a:srgbClr val="FF0000"/>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9pPr>
          </a:lstStyle>
          <a:p>
            <a:pPr algn="ctr"/>
            <a:r>
              <a:rPr lang="zh-CN" altLang="en-US" sz="2000" b="0" dirty="0">
                <a:solidFill>
                  <a:srgbClr val="FA9811"/>
                </a:solidFill>
                <a:latin typeface="思源宋体 SemiBold" panose="02020600000000000000" pitchFamily="18" charset="-122"/>
                <a:ea typeface="思源宋体 SemiBold" panose="02020600000000000000" pitchFamily="18" charset="-122"/>
              </a:rPr>
              <a:t>历史发展 </a:t>
            </a:r>
          </a:p>
        </p:txBody>
      </p:sp>
      <p:sp>
        <p:nvSpPr>
          <p:cNvPr id="8" name="Rectangle 7">
            <a:extLst>
              <a:ext uri="{FF2B5EF4-FFF2-40B4-BE49-F238E27FC236}">
                <a16:creationId xmlns:a16="http://schemas.microsoft.com/office/drawing/2014/main" id="{7BD4ABDB-1DAF-4792-858F-833B21E95440}"/>
              </a:ext>
            </a:extLst>
          </p:cNvPr>
          <p:cNvSpPr>
            <a:spLocks noChangeArrowheads="1"/>
          </p:cNvSpPr>
          <p:nvPr/>
        </p:nvSpPr>
        <p:spPr bwMode="auto">
          <a:xfrm>
            <a:off x="7672315" y="3987802"/>
            <a:ext cx="17892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spAutoFit/>
          </a:bodyPr>
          <a:lstStyle>
            <a:lvl1pPr>
              <a:defRPr sz="2400" b="1">
                <a:solidFill>
                  <a:srgbClr val="FF0000"/>
                </a:solidFill>
                <a:latin typeface="Times New Roman" panose="02020603050405020304" pitchFamily="18" charset="0"/>
                <a:ea typeface="宋体" panose="02010600030101010101" pitchFamily="2" charset="-122"/>
              </a:defRPr>
            </a:lvl1pPr>
            <a:lvl2pPr marL="742950" indent="-285750">
              <a:defRPr sz="2400" b="1">
                <a:solidFill>
                  <a:srgbClr val="FF0000"/>
                </a:solidFill>
                <a:latin typeface="Times New Roman" panose="02020603050405020304" pitchFamily="18" charset="0"/>
                <a:ea typeface="宋体" panose="02010600030101010101" pitchFamily="2" charset="-122"/>
              </a:defRPr>
            </a:lvl2pPr>
            <a:lvl3pPr marL="1143000" indent="-228600">
              <a:defRPr sz="2400" b="1">
                <a:solidFill>
                  <a:srgbClr val="FF0000"/>
                </a:solidFill>
                <a:latin typeface="Times New Roman" panose="02020603050405020304" pitchFamily="18" charset="0"/>
                <a:ea typeface="宋体" panose="02010600030101010101" pitchFamily="2" charset="-122"/>
              </a:defRPr>
            </a:lvl3pPr>
            <a:lvl4pPr marL="1600200" indent="-228600">
              <a:defRPr sz="2400" b="1">
                <a:solidFill>
                  <a:srgbClr val="FF0000"/>
                </a:solidFill>
                <a:latin typeface="Times New Roman" panose="02020603050405020304" pitchFamily="18" charset="0"/>
                <a:ea typeface="宋体" panose="02010600030101010101" pitchFamily="2" charset="-122"/>
              </a:defRPr>
            </a:lvl4pPr>
            <a:lvl5pPr marL="2057400" indent="-228600">
              <a:defRPr sz="2400" b="1">
                <a:solidFill>
                  <a:srgbClr val="FF0000"/>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9pPr>
          </a:lstStyle>
          <a:p>
            <a:pPr algn="ctr"/>
            <a:r>
              <a:rPr lang="zh-CN" altLang="en-US" sz="2000" b="0" dirty="0">
                <a:solidFill>
                  <a:srgbClr val="FA9811"/>
                </a:solidFill>
                <a:latin typeface="思源宋体 SemiBold" panose="02020600000000000000" pitchFamily="18" charset="-122"/>
                <a:ea typeface="思源宋体 SemiBold" panose="02020600000000000000" pitchFamily="18" charset="-122"/>
              </a:rPr>
              <a:t>农业生产地区 </a:t>
            </a:r>
          </a:p>
        </p:txBody>
      </p:sp>
      <p:sp>
        <p:nvSpPr>
          <p:cNvPr id="9" name="Rectangle 8">
            <a:extLst>
              <a:ext uri="{FF2B5EF4-FFF2-40B4-BE49-F238E27FC236}">
                <a16:creationId xmlns:a16="http://schemas.microsoft.com/office/drawing/2014/main" id="{FF54ECFD-9C7C-4CEC-B772-1D58227B1696}"/>
              </a:ext>
            </a:extLst>
          </p:cNvPr>
          <p:cNvSpPr>
            <a:spLocks noChangeArrowheads="1"/>
          </p:cNvSpPr>
          <p:nvPr/>
        </p:nvSpPr>
        <p:spPr bwMode="auto">
          <a:xfrm>
            <a:off x="5053078" y="4558123"/>
            <a:ext cx="17892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spAutoFit/>
          </a:bodyPr>
          <a:lstStyle>
            <a:lvl1pPr>
              <a:defRPr sz="2400" b="1">
                <a:solidFill>
                  <a:srgbClr val="FF0000"/>
                </a:solidFill>
                <a:latin typeface="Times New Roman" panose="02020603050405020304" pitchFamily="18" charset="0"/>
                <a:ea typeface="宋体" panose="02010600030101010101" pitchFamily="2" charset="-122"/>
              </a:defRPr>
            </a:lvl1pPr>
            <a:lvl2pPr marL="742950" indent="-285750">
              <a:defRPr sz="2400" b="1">
                <a:solidFill>
                  <a:srgbClr val="FF0000"/>
                </a:solidFill>
                <a:latin typeface="Times New Roman" panose="02020603050405020304" pitchFamily="18" charset="0"/>
                <a:ea typeface="宋体" panose="02010600030101010101" pitchFamily="2" charset="-122"/>
              </a:defRPr>
            </a:lvl2pPr>
            <a:lvl3pPr marL="1143000" indent="-228600">
              <a:defRPr sz="2400" b="1">
                <a:solidFill>
                  <a:srgbClr val="FF0000"/>
                </a:solidFill>
                <a:latin typeface="Times New Roman" panose="02020603050405020304" pitchFamily="18" charset="0"/>
                <a:ea typeface="宋体" panose="02010600030101010101" pitchFamily="2" charset="-122"/>
              </a:defRPr>
            </a:lvl3pPr>
            <a:lvl4pPr marL="1600200" indent="-228600">
              <a:defRPr sz="2400" b="1">
                <a:solidFill>
                  <a:srgbClr val="FF0000"/>
                </a:solidFill>
                <a:latin typeface="Times New Roman" panose="02020603050405020304" pitchFamily="18" charset="0"/>
                <a:ea typeface="宋体" panose="02010600030101010101" pitchFamily="2" charset="-122"/>
              </a:defRPr>
            </a:lvl4pPr>
            <a:lvl5pPr marL="2057400" indent="-228600">
              <a:defRPr sz="2400" b="1">
                <a:solidFill>
                  <a:srgbClr val="FF0000"/>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b="1">
                <a:solidFill>
                  <a:srgbClr val="FF0000"/>
                </a:solidFill>
                <a:latin typeface="Times New Roman" panose="02020603050405020304" pitchFamily="18" charset="0"/>
                <a:ea typeface="宋体" panose="02010600030101010101" pitchFamily="2" charset="-122"/>
              </a:defRPr>
            </a:lvl9pPr>
          </a:lstStyle>
          <a:p>
            <a:pPr algn="ctr"/>
            <a:r>
              <a:rPr lang="zh-CN" altLang="en-US" sz="2000" b="0" dirty="0">
                <a:solidFill>
                  <a:srgbClr val="FA9811"/>
                </a:solidFill>
                <a:latin typeface="思源宋体 SemiBold" panose="02020600000000000000" pitchFamily="18" charset="-122"/>
                <a:ea typeface="思源宋体 SemiBold" panose="02020600000000000000" pitchFamily="18" charset="-122"/>
              </a:rPr>
              <a:t>农业生产条件 </a:t>
            </a:r>
          </a:p>
        </p:txBody>
      </p:sp>
    </p:spTree>
    <p:extLst>
      <p:ext uri="{BB962C8B-B14F-4D97-AF65-F5344CB8AC3E}">
        <p14:creationId xmlns:p14="http://schemas.microsoft.com/office/powerpoint/2010/main" val="23354648"/>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8"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FD2F912-EE60-401D-A2D8-C4D391E405DB}"/>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课前新知预习</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sp>
        <p:nvSpPr>
          <p:cNvPr id="3" name="Rectangle 2">
            <a:extLst>
              <a:ext uri="{FF2B5EF4-FFF2-40B4-BE49-F238E27FC236}">
                <a16:creationId xmlns:a16="http://schemas.microsoft.com/office/drawing/2014/main" id="{223420DE-D18C-413F-89C1-2DF0663224EC}"/>
              </a:ext>
            </a:extLst>
          </p:cNvPr>
          <p:cNvSpPr txBox="1">
            <a:spLocks noChangeArrowheads="1"/>
          </p:cNvSpPr>
          <p:nvPr/>
        </p:nvSpPr>
        <p:spPr>
          <a:xfrm>
            <a:off x="1707544" y="2203166"/>
            <a:ext cx="8776911" cy="1990288"/>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Tx/>
              <a:buNone/>
            </a:pPr>
            <a:r>
              <a:rPr lang="en-US" altLang="zh-CN" sz="2000" dirty="0">
                <a:latin typeface="思源宋体 SemiBold" panose="02020600000000000000" pitchFamily="18" charset="-122"/>
                <a:ea typeface="思源宋体 SemiBold" panose="02020600000000000000" pitchFamily="18" charset="-122"/>
              </a:rPr>
              <a:t>1</a:t>
            </a:r>
            <a:r>
              <a:rPr lang="zh-CN" altLang="en-US" sz="2000" dirty="0">
                <a:latin typeface="思源宋体 SemiBold" panose="02020600000000000000" pitchFamily="18" charset="-122"/>
                <a:ea typeface="思源宋体 SemiBold" panose="02020600000000000000" pitchFamily="18" charset="-122"/>
              </a:rPr>
              <a:t>．判断正误并思考原因。</a:t>
            </a:r>
          </a:p>
          <a:p>
            <a:pPr marL="0" indent="0">
              <a:buFontTx/>
              <a:buNone/>
            </a:pPr>
            <a:r>
              <a:rPr lang="en-US" altLang="zh-CN" sz="2000" dirty="0">
                <a:latin typeface="思源宋体 SemiBold" panose="02020600000000000000" pitchFamily="18" charset="-122"/>
                <a:ea typeface="思源宋体 SemiBold" panose="02020600000000000000" pitchFamily="18" charset="-122"/>
              </a:rPr>
              <a:t>(1)</a:t>
            </a:r>
            <a:r>
              <a:rPr lang="zh-CN" altLang="en-US" sz="2000" dirty="0">
                <a:latin typeface="思源宋体 SemiBold" panose="02020600000000000000" pitchFamily="18" charset="-122"/>
                <a:ea typeface="思源宋体 SemiBold" panose="02020600000000000000" pitchFamily="18" charset="-122"/>
              </a:rPr>
              <a:t>当前我国政府对农民进行种粮补贴反映了市场对农业生产的影响。</a:t>
            </a:r>
            <a:r>
              <a:rPr lang="en-US" altLang="zh-CN" sz="2000" dirty="0">
                <a:latin typeface="思源宋体 SemiBold" panose="02020600000000000000" pitchFamily="18" charset="-122"/>
                <a:ea typeface="思源宋体 SemiBold" panose="02020600000000000000" pitchFamily="18" charset="-122"/>
              </a:rPr>
              <a:t>(</a:t>
            </a:r>
            <a:r>
              <a:rPr lang="zh-CN" altLang="en-US" sz="2000" dirty="0">
                <a:latin typeface="思源宋体 SemiBold" panose="02020600000000000000" pitchFamily="18" charset="-122"/>
                <a:ea typeface="思源宋体 SemiBold" panose="02020600000000000000" pitchFamily="18" charset="-122"/>
              </a:rPr>
              <a:t>　　</a:t>
            </a:r>
            <a:r>
              <a:rPr lang="en-US" altLang="zh-CN" sz="2000" dirty="0">
                <a:latin typeface="思源宋体 SemiBold" panose="02020600000000000000" pitchFamily="18" charset="-122"/>
                <a:ea typeface="思源宋体 SemiBold" panose="02020600000000000000" pitchFamily="18" charset="-122"/>
              </a:rPr>
              <a:t>)</a:t>
            </a:r>
          </a:p>
          <a:p>
            <a:pPr marL="0" indent="0">
              <a:buFontTx/>
              <a:buNone/>
            </a:pPr>
            <a:r>
              <a:rPr lang="en-US" altLang="zh-CN" sz="2000" dirty="0">
                <a:latin typeface="思源宋体 SemiBold" panose="02020600000000000000" pitchFamily="18" charset="-122"/>
                <a:ea typeface="思源宋体 SemiBold" panose="02020600000000000000" pitchFamily="18" charset="-122"/>
              </a:rPr>
              <a:t>(2)</a:t>
            </a:r>
            <a:r>
              <a:rPr lang="zh-CN" altLang="en-US" sz="2000" dirty="0">
                <a:latin typeface="思源宋体 SemiBold" panose="02020600000000000000" pitchFamily="18" charset="-122"/>
                <a:ea typeface="思源宋体 SemiBold" panose="02020600000000000000" pitchFamily="18" charset="-122"/>
              </a:rPr>
              <a:t>坡地上修筑梯田是对地形的改造。</a:t>
            </a:r>
            <a:r>
              <a:rPr lang="en-US" altLang="zh-CN" sz="2000" dirty="0">
                <a:latin typeface="思源宋体 SemiBold" panose="02020600000000000000" pitchFamily="18" charset="-122"/>
                <a:ea typeface="思源宋体 SemiBold" panose="02020600000000000000" pitchFamily="18" charset="-122"/>
              </a:rPr>
              <a:t>(</a:t>
            </a:r>
            <a:r>
              <a:rPr lang="zh-CN" altLang="en-US" sz="2000" dirty="0">
                <a:latin typeface="思源宋体 SemiBold" panose="02020600000000000000" pitchFamily="18" charset="-122"/>
                <a:ea typeface="思源宋体 SemiBold" panose="02020600000000000000" pitchFamily="18" charset="-122"/>
              </a:rPr>
              <a:t>　　</a:t>
            </a:r>
            <a:r>
              <a:rPr lang="en-US" altLang="zh-CN" sz="2000" dirty="0">
                <a:latin typeface="思源宋体 SemiBold" panose="02020600000000000000" pitchFamily="18" charset="-122"/>
                <a:ea typeface="思源宋体 SemiBold" panose="02020600000000000000" pitchFamily="18" charset="-122"/>
              </a:rPr>
              <a:t>)</a:t>
            </a:r>
          </a:p>
          <a:p>
            <a:pPr marL="0" indent="0">
              <a:buFontTx/>
              <a:buNone/>
            </a:pPr>
            <a:r>
              <a:rPr lang="en-US" altLang="zh-CN" sz="2000" dirty="0">
                <a:latin typeface="思源宋体 SemiBold" panose="02020600000000000000" pitchFamily="18" charset="-122"/>
                <a:ea typeface="思源宋体 SemiBold" panose="02020600000000000000" pitchFamily="18" charset="-122"/>
              </a:rPr>
              <a:t>(3)</a:t>
            </a:r>
            <a:r>
              <a:rPr lang="zh-CN" altLang="en-US" sz="2000" dirty="0">
                <a:latin typeface="思源宋体 SemiBold" panose="02020600000000000000" pitchFamily="18" charset="-122"/>
                <a:ea typeface="思源宋体 SemiBold" panose="02020600000000000000" pitchFamily="18" charset="-122"/>
              </a:rPr>
              <a:t>农业地域类型体现了人类对自然环境的合理利用。</a:t>
            </a:r>
            <a:r>
              <a:rPr lang="en-US" altLang="zh-CN" sz="2000" dirty="0">
                <a:latin typeface="思源宋体 SemiBold" panose="02020600000000000000" pitchFamily="18" charset="-122"/>
                <a:ea typeface="思源宋体 SemiBold" panose="02020600000000000000" pitchFamily="18" charset="-122"/>
              </a:rPr>
              <a:t>(</a:t>
            </a:r>
            <a:r>
              <a:rPr lang="zh-CN" altLang="en-US" sz="2000" dirty="0">
                <a:latin typeface="思源宋体 SemiBold" panose="02020600000000000000" pitchFamily="18" charset="-122"/>
                <a:ea typeface="思源宋体 SemiBold" panose="02020600000000000000" pitchFamily="18" charset="-122"/>
              </a:rPr>
              <a:t>　　</a:t>
            </a:r>
            <a:r>
              <a:rPr lang="en-US" altLang="zh-CN" sz="2000" dirty="0">
                <a:latin typeface="思源宋体 SemiBold" panose="02020600000000000000" pitchFamily="18" charset="-122"/>
                <a:ea typeface="思源宋体 SemiBold" panose="02020600000000000000" pitchFamily="18" charset="-122"/>
              </a:rPr>
              <a:t>)</a:t>
            </a:r>
          </a:p>
          <a:p>
            <a:pPr marL="0" indent="0">
              <a:buFontTx/>
              <a:buNone/>
            </a:pPr>
            <a:r>
              <a:rPr lang="en-US" altLang="zh-CN" sz="2000" dirty="0">
                <a:latin typeface="思源宋体 SemiBold" panose="02020600000000000000" pitchFamily="18" charset="-122"/>
                <a:ea typeface="思源宋体 SemiBold" panose="02020600000000000000" pitchFamily="18" charset="-122"/>
              </a:rPr>
              <a:t>(4)</a:t>
            </a:r>
            <a:r>
              <a:rPr lang="zh-CN" altLang="en-US" sz="2000" dirty="0">
                <a:latin typeface="思源宋体 SemiBold" panose="02020600000000000000" pitchFamily="18" charset="-122"/>
                <a:ea typeface="思源宋体 SemiBold" panose="02020600000000000000" pitchFamily="18" charset="-122"/>
              </a:rPr>
              <a:t>墨累</a:t>
            </a:r>
            <a:r>
              <a:rPr lang="en-US" altLang="zh-CN" sz="2000" dirty="0">
                <a:latin typeface="思源宋体 SemiBold" panose="02020600000000000000" pitchFamily="18" charset="-122"/>
                <a:ea typeface="思源宋体 SemiBold" panose="02020600000000000000" pitchFamily="18" charset="-122"/>
              </a:rPr>
              <a:t>—</a:t>
            </a:r>
            <a:r>
              <a:rPr lang="zh-CN" altLang="en-US" sz="2000" dirty="0">
                <a:latin typeface="思源宋体 SemiBold" panose="02020600000000000000" pitchFamily="18" charset="-122"/>
                <a:ea typeface="思源宋体 SemiBold" panose="02020600000000000000" pitchFamily="18" charset="-122"/>
              </a:rPr>
              <a:t>达令盆地农场的土壤肥力可以得到很好的保持。</a:t>
            </a:r>
            <a:r>
              <a:rPr lang="en-US" altLang="zh-CN" sz="2000" dirty="0">
                <a:latin typeface="思源宋体 SemiBold" panose="02020600000000000000" pitchFamily="18" charset="-122"/>
                <a:ea typeface="思源宋体 SemiBold" panose="02020600000000000000" pitchFamily="18" charset="-122"/>
              </a:rPr>
              <a:t>(</a:t>
            </a:r>
            <a:r>
              <a:rPr lang="zh-CN" altLang="en-US" sz="2000" dirty="0">
                <a:latin typeface="思源宋体 SemiBold" panose="02020600000000000000" pitchFamily="18" charset="-122"/>
                <a:ea typeface="思源宋体 SemiBold" panose="02020600000000000000" pitchFamily="18" charset="-122"/>
              </a:rPr>
              <a:t>　　</a:t>
            </a:r>
            <a:r>
              <a:rPr lang="en-US" altLang="zh-CN" sz="2000" dirty="0">
                <a:latin typeface="思源宋体 SemiBold" panose="02020600000000000000" pitchFamily="18" charset="-122"/>
                <a:ea typeface="思源宋体 SemiBold" panose="02020600000000000000" pitchFamily="18" charset="-122"/>
              </a:rPr>
              <a:t>)</a:t>
            </a:r>
          </a:p>
        </p:txBody>
      </p:sp>
      <p:sp>
        <p:nvSpPr>
          <p:cNvPr id="5" name="Rectangle 2">
            <a:extLst>
              <a:ext uri="{FF2B5EF4-FFF2-40B4-BE49-F238E27FC236}">
                <a16:creationId xmlns:a16="http://schemas.microsoft.com/office/drawing/2014/main" id="{81ACFEB5-5F6F-42C1-96C8-57EDE66E5FAB}"/>
              </a:ext>
            </a:extLst>
          </p:cNvPr>
          <p:cNvSpPr txBox="1">
            <a:spLocks noChangeArrowheads="1"/>
          </p:cNvSpPr>
          <p:nvPr/>
        </p:nvSpPr>
        <p:spPr>
          <a:xfrm>
            <a:off x="3612441" y="4544516"/>
            <a:ext cx="7420653" cy="1456809"/>
          </a:xfrm>
          <a:prstGeom prst="rect">
            <a:avLst/>
          </a:prstGeom>
        </p:spPr>
        <p:txBody>
          <a:bodyPr wrap="square">
            <a:spAutoFit/>
          </a:bodyPr>
          <a:lstStyle>
            <a:defPPr>
              <a:defRPr lang="zh-CN"/>
            </a:defPPr>
            <a:lvl1pPr indent="0">
              <a:lnSpc>
                <a:spcPct val="90000"/>
              </a:lnSpc>
              <a:spcBef>
                <a:spcPts val="1000"/>
              </a:spcBef>
              <a:buFontTx/>
              <a:buNone/>
              <a:defRPr sz="2000">
                <a:latin typeface="思源宋体 SemiBold" panose="02020600000000000000" pitchFamily="18" charset="-122"/>
                <a:ea typeface="思源宋体 SemiBold" panose="02020600000000000000" pitchFamily="18" charset="-122"/>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altLang="zh-CN" dirty="0"/>
              <a:t>2</a:t>
            </a:r>
            <a:r>
              <a:rPr lang="zh-CN" altLang="en-US" dirty="0"/>
              <a:t>．问题思考。</a:t>
            </a:r>
          </a:p>
          <a:p>
            <a:r>
              <a:rPr lang="en-US" altLang="zh-CN" dirty="0"/>
              <a:t>(1)</a:t>
            </a:r>
            <a:r>
              <a:rPr lang="zh-CN" altLang="en-US" dirty="0"/>
              <a:t>近几年广东省顺德市的花卉种植面积增加较多，这是为什么？</a:t>
            </a:r>
          </a:p>
          <a:p>
            <a:r>
              <a:rPr lang="en-US" altLang="zh-CN" dirty="0"/>
              <a:t>(2)</a:t>
            </a:r>
            <a:r>
              <a:rPr lang="zh-CN" altLang="en-US" dirty="0"/>
              <a:t>墨累</a:t>
            </a:r>
            <a:r>
              <a:rPr lang="en-US" altLang="zh-CN" dirty="0"/>
              <a:t>—</a:t>
            </a:r>
            <a:r>
              <a:rPr lang="zh-CN" altLang="en-US" dirty="0"/>
              <a:t>达令盆地小麦的耕作活动和牧羊活动在一年内交替进行，有什么好处？</a:t>
            </a:r>
          </a:p>
        </p:txBody>
      </p:sp>
      <p:sp>
        <p:nvSpPr>
          <p:cNvPr id="6" name="矩形: 圆角 5">
            <a:extLst>
              <a:ext uri="{FF2B5EF4-FFF2-40B4-BE49-F238E27FC236}">
                <a16:creationId xmlns:a16="http://schemas.microsoft.com/office/drawing/2014/main" id="{F856EBB4-76A7-4215-98B5-B794A7E7AE7D}"/>
              </a:ext>
            </a:extLst>
          </p:cNvPr>
          <p:cNvSpPr/>
          <p:nvPr/>
        </p:nvSpPr>
        <p:spPr>
          <a:xfrm>
            <a:off x="1707544" y="1653668"/>
            <a:ext cx="1629507" cy="422030"/>
          </a:xfrm>
          <a:prstGeom prst="roundRect">
            <a:avLst>
              <a:gd name="adj" fmla="val 50000"/>
            </a:avLst>
          </a:prstGeom>
          <a:solidFill>
            <a:srgbClr val="E6C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字魂35号-经典雅黑" panose="02000000000000000000" pitchFamily="2" charset="-122"/>
                <a:ea typeface="字魂35号-经典雅黑" panose="02000000000000000000" pitchFamily="2" charset="-122"/>
              </a:rPr>
              <a:t>自我诊断</a:t>
            </a:r>
          </a:p>
        </p:txBody>
      </p:sp>
    </p:spTree>
    <p:extLst>
      <p:ext uri="{BB962C8B-B14F-4D97-AF65-F5344CB8AC3E}">
        <p14:creationId xmlns:p14="http://schemas.microsoft.com/office/powerpoint/2010/main" val="2656057265"/>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8F576C3-17F5-46ED-BFE5-1A20056F54E3}"/>
              </a:ext>
            </a:extLst>
          </p:cNvPr>
          <p:cNvSpPr/>
          <p:nvPr/>
        </p:nvSpPr>
        <p:spPr>
          <a:xfrm>
            <a:off x="4579899" y="856675"/>
            <a:ext cx="3057247" cy="523220"/>
          </a:xfrm>
          <a:prstGeom prst="rect">
            <a:avLst/>
          </a:prstGeom>
        </p:spPr>
        <p:txBody>
          <a:bodyPr wrap="none">
            <a:spAutoFit/>
          </a:bodyPr>
          <a:lstStyle/>
          <a:p>
            <a:pPr algn="ctr"/>
            <a:r>
              <a:rPr lang="en-US" altLang="zh-CN" sz="2800" dirty="0">
                <a:solidFill>
                  <a:schemeClr val="bg1"/>
                </a:solidFill>
                <a:latin typeface="字魂35号-经典雅黑" panose="02000000000000000000" pitchFamily="2" charset="-122"/>
                <a:ea typeface="字魂35号-经典雅黑" panose="02000000000000000000" pitchFamily="2" charset="-122"/>
              </a:rPr>
              <a:t>·</a:t>
            </a:r>
            <a:r>
              <a:rPr lang="zh-CN" altLang="en-US" sz="2800" dirty="0">
                <a:solidFill>
                  <a:schemeClr val="bg1"/>
                </a:solidFill>
                <a:latin typeface="字魂35号-经典雅黑" panose="02000000000000000000" pitchFamily="2" charset="-122"/>
                <a:ea typeface="字魂35号-经典雅黑" panose="02000000000000000000" pitchFamily="2" charset="-122"/>
              </a:rPr>
              <a:t>课前新知预习</a:t>
            </a:r>
            <a:r>
              <a:rPr lang="en-US" altLang="zh-CN" sz="2800" dirty="0">
                <a:solidFill>
                  <a:schemeClr val="bg1"/>
                </a:solidFill>
                <a:latin typeface="字魂35号-经典雅黑" panose="02000000000000000000" pitchFamily="2" charset="-122"/>
                <a:ea typeface="字魂35号-经典雅黑" panose="02000000000000000000" pitchFamily="2" charset="-122"/>
              </a:rPr>
              <a:t>·</a:t>
            </a:r>
            <a:endParaRPr lang="zh-CN" altLang="en-US" sz="2800" dirty="0">
              <a:solidFill>
                <a:schemeClr val="bg1"/>
              </a:solidFill>
              <a:latin typeface="字魂35号-经典雅黑" panose="02000000000000000000" pitchFamily="2" charset="-122"/>
              <a:ea typeface="字魂35号-经典雅黑" panose="02000000000000000000" pitchFamily="2" charset="-122"/>
            </a:endParaRPr>
          </a:p>
        </p:txBody>
      </p:sp>
      <p:sp>
        <p:nvSpPr>
          <p:cNvPr id="3" name="Rectangle 2">
            <a:extLst>
              <a:ext uri="{FF2B5EF4-FFF2-40B4-BE49-F238E27FC236}">
                <a16:creationId xmlns:a16="http://schemas.microsoft.com/office/drawing/2014/main" id="{B8B9B141-9C23-4AF6-BE6A-0CE6BEB4C49C}"/>
              </a:ext>
            </a:extLst>
          </p:cNvPr>
          <p:cNvSpPr txBox="1">
            <a:spLocks noChangeArrowheads="1"/>
          </p:cNvSpPr>
          <p:nvPr/>
        </p:nvSpPr>
        <p:spPr>
          <a:xfrm>
            <a:off x="1955800" y="1963629"/>
            <a:ext cx="8280400" cy="4142416"/>
          </a:xfrm>
          <a:prstGeom prst="rect">
            <a:avLst/>
          </a:prstGeom>
        </p:spPr>
        <p:txBody>
          <a:bodyPr wrap="square">
            <a:spAutoFit/>
          </a:bodyPr>
          <a:lstStyle>
            <a:defPPr>
              <a:defRPr lang="zh-CN"/>
            </a:defPPr>
            <a:lvl1pPr indent="457200">
              <a:lnSpc>
                <a:spcPct val="150000"/>
              </a:lnSpc>
              <a:spcBef>
                <a:spcPts val="1000"/>
              </a:spcBef>
              <a:defRPr sz="2000">
                <a:latin typeface="思源宋体 SemiBold" panose="02020600000000000000" pitchFamily="18" charset="-122"/>
                <a:ea typeface="思源宋体 SemiBold" panose="02020600000000000000" pitchFamily="18"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1600" dirty="0"/>
              <a:t>1.(1)×</a:t>
            </a:r>
            <a:r>
              <a:rPr lang="zh-CN" altLang="en-US" sz="1600" dirty="0"/>
              <a:t>　政府行为反映的是国家政策对农业生产的影响。</a:t>
            </a:r>
          </a:p>
          <a:p>
            <a:r>
              <a:rPr lang="en-US" altLang="zh-CN" sz="1600" dirty="0"/>
              <a:t>(2)√</a:t>
            </a:r>
            <a:r>
              <a:rPr lang="zh-CN" altLang="en-US" sz="1600" dirty="0"/>
              <a:t>　在坡地上，按照等高线修筑梯田，将坡地改造成层层平地进行耕种，不仅扩大了耕地面积，也有利于水土保持。</a:t>
            </a:r>
          </a:p>
          <a:p>
            <a:r>
              <a:rPr lang="en-US" altLang="zh-CN" sz="1600" dirty="0"/>
              <a:t>(3)√</a:t>
            </a:r>
            <a:r>
              <a:rPr lang="zh-CN" altLang="en-US" sz="1600" dirty="0"/>
              <a:t>　农业地域类型是人们因地制宜、合理利用土地的反映。</a:t>
            </a:r>
          </a:p>
          <a:p>
            <a:r>
              <a:rPr lang="en-US" altLang="zh-CN" sz="1600" dirty="0"/>
              <a:t>(4)√</a:t>
            </a:r>
            <a:r>
              <a:rPr lang="zh-CN" altLang="en-US" sz="1600" dirty="0"/>
              <a:t>　墨累</a:t>
            </a:r>
            <a:r>
              <a:rPr lang="en-US" altLang="zh-CN" sz="1600" dirty="0"/>
              <a:t>—</a:t>
            </a:r>
            <a:r>
              <a:rPr lang="zh-CN" altLang="en-US" sz="1600" dirty="0"/>
              <a:t>达令盆地是澳大利亚小麦</a:t>
            </a:r>
            <a:r>
              <a:rPr lang="en-US" altLang="zh-CN" sz="1600" dirty="0"/>
              <a:t>—</a:t>
            </a:r>
            <a:r>
              <a:rPr lang="zh-CN" altLang="en-US" sz="1600" dirty="0"/>
              <a:t>牧羊地区，农场内的土地交替种植小麦、牧草或休耕，充分保持土壤的肥力。</a:t>
            </a:r>
            <a:endParaRPr lang="en-US" altLang="zh-CN" sz="1600" dirty="0"/>
          </a:p>
          <a:p>
            <a:r>
              <a:rPr lang="en-US" altLang="zh-CN" sz="1600" dirty="0"/>
              <a:t>2</a:t>
            </a:r>
            <a:r>
              <a:rPr lang="zh-CN" altLang="en-US" sz="1600" dirty="0"/>
              <a:t>．</a:t>
            </a:r>
            <a:endParaRPr lang="en-US" altLang="zh-CN" sz="1600" dirty="0"/>
          </a:p>
          <a:p>
            <a:r>
              <a:rPr lang="en-US" altLang="zh-CN" sz="1600" dirty="0"/>
              <a:t>(1)</a:t>
            </a:r>
            <a:r>
              <a:rPr lang="zh-CN" altLang="en-US" sz="1600" dirty="0"/>
              <a:t>市场的需求量最终决定了农业生产的类型和规模。</a:t>
            </a:r>
            <a:endParaRPr lang="en-US" altLang="zh-CN" sz="1600" dirty="0"/>
          </a:p>
          <a:p>
            <a:r>
              <a:rPr lang="en-US" altLang="zh-CN" sz="1600" dirty="0"/>
              <a:t>(2)</a:t>
            </a:r>
            <a:r>
              <a:rPr lang="zh-CN" altLang="en-US" sz="1600" dirty="0"/>
              <a:t>时间安排合理性、有效性强。</a:t>
            </a:r>
          </a:p>
        </p:txBody>
      </p:sp>
      <p:sp>
        <p:nvSpPr>
          <p:cNvPr id="5" name="矩形: 圆角 4">
            <a:extLst>
              <a:ext uri="{FF2B5EF4-FFF2-40B4-BE49-F238E27FC236}">
                <a16:creationId xmlns:a16="http://schemas.microsoft.com/office/drawing/2014/main" id="{5370642E-D9C3-46B3-8F97-74D99C0499C2}"/>
              </a:ext>
            </a:extLst>
          </p:cNvPr>
          <p:cNvSpPr/>
          <p:nvPr/>
        </p:nvSpPr>
        <p:spPr>
          <a:xfrm>
            <a:off x="2471251" y="1617904"/>
            <a:ext cx="1057187" cy="323367"/>
          </a:xfrm>
          <a:prstGeom prst="roundRect">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思源宋体 SemiBold" panose="02020600000000000000" pitchFamily="18" charset="-122"/>
                <a:ea typeface="思源宋体 SemiBold" panose="02020600000000000000" pitchFamily="18" charset="-122"/>
              </a:rPr>
              <a:t>答 案</a:t>
            </a:r>
          </a:p>
        </p:txBody>
      </p:sp>
    </p:spTree>
    <p:extLst>
      <p:ext uri="{BB962C8B-B14F-4D97-AF65-F5344CB8AC3E}">
        <p14:creationId xmlns:p14="http://schemas.microsoft.com/office/powerpoint/2010/main" val="1046941551"/>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AEBE2ECC-FBE8-42A8-8889-3C01C1085462}"/>
              </a:ext>
            </a:extLst>
          </p:cNvPr>
          <p:cNvSpPr/>
          <p:nvPr/>
        </p:nvSpPr>
        <p:spPr>
          <a:xfrm>
            <a:off x="1998975" y="2601228"/>
            <a:ext cx="6340198" cy="1015663"/>
          </a:xfrm>
          <a:prstGeom prst="rect">
            <a:avLst/>
          </a:prstGeom>
        </p:spPr>
        <p:txBody>
          <a:bodyPr wrap="none">
            <a:spAutoFit/>
          </a:bodyPr>
          <a:lstStyle/>
          <a:p>
            <a:pPr algn="ctr"/>
            <a:r>
              <a:rPr lang="en-US" altLang="zh-CN" sz="6000" dirty="0">
                <a:solidFill>
                  <a:srgbClr val="FA9811"/>
                </a:solidFill>
                <a:latin typeface="字魂35号-经典雅黑" panose="02000000000000000000" pitchFamily="2" charset="-122"/>
                <a:ea typeface="字魂35号-经典雅黑" panose="02000000000000000000" pitchFamily="2" charset="-122"/>
              </a:rPr>
              <a:t>·</a:t>
            </a:r>
            <a:r>
              <a:rPr lang="zh-CN" altLang="en-US" sz="6000" dirty="0">
                <a:solidFill>
                  <a:srgbClr val="FA9811"/>
                </a:solidFill>
                <a:latin typeface="字魂35号-经典雅黑" panose="02000000000000000000" pitchFamily="2" charset="-122"/>
                <a:ea typeface="字魂35号-经典雅黑" panose="02000000000000000000" pitchFamily="2" charset="-122"/>
              </a:rPr>
              <a:t>课堂互动探究</a:t>
            </a:r>
            <a:r>
              <a:rPr lang="en-US" altLang="zh-CN" sz="6000" dirty="0">
                <a:solidFill>
                  <a:srgbClr val="FA9811"/>
                </a:solidFill>
                <a:latin typeface="字魂35号-经典雅黑" panose="02000000000000000000" pitchFamily="2" charset="-122"/>
                <a:ea typeface="字魂35号-经典雅黑" panose="02000000000000000000" pitchFamily="2" charset="-122"/>
              </a:rPr>
              <a:t>·</a:t>
            </a:r>
            <a:endParaRPr lang="zh-CN" altLang="en-US" sz="6000" dirty="0">
              <a:solidFill>
                <a:srgbClr val="FA9811"/>
              </a:solidFill>
              <a:latin typeface="字魂35号-经典雅黑" panose="02000000000000000000" pitchFamily="2" charset="-122"/>
              <a:ea typeface="字魂35号-经典雅黑" panose="02000000000000000000" pitchFamily="2" charset="-122"/>
            </a:endParaRPr>
          </a:p>
        </p:txBody>
      </p:sp>
      <p:sp>
        <p:nvSpPr>
          <p:cNvPr id="3" name="矩形: 圆角 2">
            <a:extLst>
              <a:ext uri="{FF2B5EF4-FFF2-40B4-BE49-F238E27FC236}">
                <a16:creationId xmlns:a16="http://schemas.microsoft.com/office/drawing/2014/main" id="{009FC720-7598-4DAD-B392-199404370CA3}"/>
              </a:ext>
            </a:extLst>
          </p:cNvPr>
          <p:cNvSpPr/>
          <p:nvPr/>
        </p:nvSpPr>
        <p:spPr>
          <a:xfrm>
            <a:off x="3784832" y="3719587"/>
            <a:ext cx="2768486" cy="475276"/>
          </a:xfrm>
          <a:prstGeom prst="roundRect">
            <a:avLst>
              <a:gd name="adj" fmla="val 50000"/>
            </a:avLst>
          </a:prstGeom>
          <a:solidFill>
            <a:srgbClr val="FA98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字魂35号-经典雅黑" panose="02000000000000000000" pitchFamily="2" charset="-122"/>
                <a:ea typeface="字魂35号-经典雅黑" panose="02000000000000000000" pitchFamily="2" charset="-122"/>
              </a:rPr>
              <a:t>第二部分</a:t>
            </a:r>
          </a:p>
        </p:txBody>
      </p:sp>
    </p:spTree>
    <p:extLst>
      <p:ext uri="{BB962C8B-B14F-4D97-AF65-F5344CB8AC3E}">
        <p14:creationId xmlns:p14="http://schemas.microsoft.com/office/powerpoint/2010/main" val="3741270703"/>
      </p:ext>
    </p:extLst>
  </p:cSld>
  <p:clrMapOvr>
    <a:masterClrMapping/>
  </p:clrMapOvr>
  <mc:AlternateContent xmlns:mc="http://schemas.openxmlformats.org/markup-compatibility/2006">
    <mc:Choice xmlns:p14="http://schemas.microsoft.com/office/powerpoint/2010/main" Requires="p14">
      <p:transition spd="med" p14:dur="700" advClick="0" advTm="5000">
        <p:fade/>
      </p:transition>
    </mc:Choice>
    <mc:Fallback>
      <p:transition spd="med"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TotalTime>
  <Words>1557</Words>
  <Application>Microsoft Office PowerPoint</Application>
  <PresentationFormat>宽屏</PresentationFormat>
  <Paragraphs>252</Paragraphs>
  <Slides>25</Slides>
  <Notes>25</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25</vt:i4>
      </vt:variant>
    </vt:vector>
  </HeadingPairs>
  <TitlesOfParts>
    <vt:vector size="32" baseType="lpstr">
      <vt:lpstr>等线</vt:lpstr>
      <vt:lpstr>思源宋体 Heavy</vt:lpstr>
      <vt:lpstr>思源宋体 SemiBold</vt:lpstr>
      <vt:lpstr>字魂35号-经典雅黑</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Olivia Fung</dc:creator>
  <cp:lastModifiedBy>Olivia Fung</cp:lastModifiedBy>
  <cp:revision>74</cp:revision>
  <dcterms:created xsi:type="dcterms:W3CDTF">2019-07-12T07:48:44Z</dcterms:created>
  <dcterms:modified xsi:type="dcterms:W3CDTF">2019-07-12T10:04:52Z</dcterms:modified>
</cp:coreProperties>
</file>

<file path=docProps/thumbnail.jpeg>
</file>